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26"/>
  </p:normalViewPr>
  <p:slideViewPr>
    <p:cSldViewPr snapToGrid="0">
      <p:cViewPr varScale="1">
        <p:scale>
          <a:sx n="116" d="100"/>
          <a:sy n="116" d="100"/>
        </p:scale>
        <p:origin x="86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28006-513E-6E42-B144-B7F67FA6E68E}" type="datetimeFigureOut">
              <a:rPr lang="de-DE" smtClean="0"/>
              <a:t>02.02.23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074DA-4622-684C-9872-C1F0B94277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596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91DCA7-90DC-5E9B-E1DC-F599D8FD36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2C0B4D2-A89C-9AB8-6AE6-F80CCFAB4C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C8016A5-251D-802F-7F28-625BCDC78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FE567-8B2A-3C42-B392-1EA89FFE6883}" type="datetime1">
              <a:rPr lang="de-AT" smtClean="0"/>
              <a:t>02.02.23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161C75D-EED4-208E-CE4C-AB5F7FB7C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3387C34-3867-C488-A023-CBF6A4CAC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066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229A53-18F2-1E94-F34D-23ED6A9B3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454BF0C-A8D0-5C54-CF61-F59F7E161C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53FE89F-45FD-0A8C-3B4C-979E60BA3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F5D4-4366-D24E-99DE-B52B388D2FAE}" type="datetime1">
              <a:rPr lang="de-AT" smtClean="0"/>
              <a:t>02.02.23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B46323D-9B24-23CB-12A4-B16132285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390092-9323-0B5F-A32D-F6048DE27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738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402530B1-CDCC-AD25-66A9-E92C6B9AFC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0353FAD-BA08-A978-3462-B4DC756ACC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A3A56-CD08-CD93-5878-E1B36F333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B3F96-1FAC-4F45-9725-CD8662D52B61}" type="datetime1">
              <a:rPr lang="de-AT" smtClean="0"/>
              <a:t>02.02.23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566C8B9-6388-A527-E6DD-EE66C729A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B6D80BC-4764-42B9-52E3-81C81D12F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539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FCD8C-D3F1-01EC-47A5-9869A7999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002060"/>
                </a:solidFill>
                <a:effectLst>
                  <a:outerShdw blurRad="50800" dist="50800" dir="5400000" algn="ctr" rotWithShape="0">
                    <a:schemeClr val="accent3"/>
                  </a:outerShdw>
                </a:effectLst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D28EE8-622B-58F9-F511-9E5C324EB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E91C53D-A697-4DB2-6654-7658573EE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67820-9530-BB4C-A6B0-A1755AB4C9E8}" type="datetime1">
              <a:rPr lang="de-AT" smtClean="0"/>
              <a:t>02.02.23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371462-47E1-A826-33DE-FA794B639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4A8FE4B-E8E6-D45C-D050-7A3592906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735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680BF1-71D5-8381-657F-B025DEA20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FC49179-E771-BEB3-B71D-E91A99EB60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367337-2871-28FD-04FE-6C3DE9776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C139E-4EC3-104C-8BFA-ABB31090291E}" type="datetime1">
              <a:rPr lang="de-AT" smtClean="0"/>
              <a:t>02.02.23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8E0A52F-0062-17E3-88F2-3B4CC8D93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2CA3369-47B2-AE94-88E4-B05643FD8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577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A1839B-8B69-BF4C-F08C-5141F9A13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883BD6C-A02B-21DE-CD76-C8008A0C87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45D61AA-F4F5-7495-F678-C4E702E70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1DE4EDC-3C97-EE0E-DA08-3CA9EB236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70B8-C277-B344-BC73-C331A2CB5F58}" type="datetime1">
              <a:rPr lang="de-AT" smtClean="0"/>
              <a:t>02.02.23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DBE993B-1DDC-CA2B-B636-923FE29BB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41E0D1-6017-99FD-A30A-64F1708EC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908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9DDCF8-C678-E4CD-A5CC-90F5F5461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EF8683F-F3EF-C3A5-9C51-9FE8A9A918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8869D74-E6C6-AD6E-C764-3D04676B3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3B6A54B-691F-87C2-3E57-8EE7C5EF7B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182C15A-4E7D-04D5-D123-672D7B845C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D8CF570-5FF0-8941-E409-6CB310790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C9674-76FF-844E-90E0-4FF933B66A04}" type="datetime1">
              <a:rPr lang="de-AT" smtClean="0"/>
              <a:t>02.02.23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B5299E6-EE1A-8887-3D08-2011BA7E8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797435D-69C4-C16F-ADD7-826302471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073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C19C15-15B8-5ED7-7476-A7AAD623A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72A009A-0013-2165-0F70-E8D4F3369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F8C6C-2E62-534B-9A2B-A73FA04B4EB7}" type="datetime1">
              <a:rPr lang="de-AT" smtClean="0"/>
              <a:t>02.02.23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B158E74-220F-7B1D-2DE1-EE7D140EB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F87EC23-BDF0-F6DF-2094-8408E6CEB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914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2461709-B2DC-A068-472A-B3D300840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2CB44-29DF-6047-98C7-3D659356E8F1}" type="datetime1">
              <a:rPr lang="de-AT" smtClean="0"/>
              <a:t>02.02.23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16E6A27-2BE3-DE8D-1B31-1919BA584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FEA18DE-9A4E-6C55-C37B-AF96F6D8D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794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4311C0-A89D-4F4E-FDD1-D4484E706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9700257-DA49-D72E-4559-E6AA203EB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BDA2CA8-16D0-DEFA-6396-2ABE4F4D78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73AF9ED-CBA5-810D-B67B-40B3B6A69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8F120-AF47-304B-A6B6-9855738F433E}" type="datetime1">
              <a:rPr lang="de-AT" smtClean="0"/>
              <a:t>02.02.23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BFF851A-20E1-5804-4525-B6E927DE4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FA5DD76-EF54-BA83-0798-8F23FFF0B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329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691239-47B6-056A-EAF9-9E65E4A34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586C25A-D513-E072-DE6C-DC325D4003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792669-566F-928A-8DDB-B75D767536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343CA5A-32AF-4665-5739-901BF0889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7124E-D1A5-7C42-B0F8-EBC4A8C3D2E1}" type="datetime1">
              <a:rPr lang="de-AT" smtClean="0"/>
              <a:t>02.02.23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63DB8E9-6A27-4A42-78AF-D0B6338E1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E04058C-5604-CE41-10D9-EC1A5B3AB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99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0">
              <a:schemeClr val="accent1">
                <a:lumMod val="60000"/>
                <a:lumOff val="40000"/>
              </a:schemeClr>
            </a:gs>
            <a:gs pos="18000">
              <a:schemeClr val="accent1">
                <a:lumMod val="39000"/>
                <a:lumOff val="61000"/>
              </a:schemeClr>
            </a:gs>
            <a:gs pos="100000">
              <a:schemeClr val="bg1"/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106BCD4-9B8D-88CA-3ED9-496F14887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13F0BBC-6DF6-832E-1C0D-2EE2862A3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1A7BC49-A9A2-8AF3-9376-FA3E1BEFCF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9BFB-4CE0-4343-BCDF-38F6297D8F5E}" type="datetime1">
              <a:rPr lang="de-AT" smtClean="0"/>
              <a:t>02.02.23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B814F6D-AB34-74E8-3C71-77566DF863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Vorbereitungstag Mathematikolympiade JKU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E87E8C0-E344-D703-AE10-EE89D8DF4F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609E5-D147-494C-93BC-49FA207E0C99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Rechtwinkliges Dreieck 6">
            <a:extLst>
              <a:ext uri="{FF2B5EF4-FFF2-40B4-BE49-F238E27FC236}">
                <a16:creationId xmlns:a16="http://schemas.microsoft.com/office/drawing/2014/main" id="{89DF5DB8-3D92-D790-D172-5402A55915C0}"/>
              </a:ext>
            </a:extLst>
          </p:cNvPr>
          <p:cNvSpPr/>
          <p:nvPr userDrawn="1"/>
        </p:nvSpPr>
        <p:spPr>
          <a:xfrm rot="10800000">
            <a:off x="10497787" y="0"/>
            <a:ext cx="1698173" cy="3420094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8000">
                <a:schemeClr val="accent1">
                  <a:lumMod val="39000"/>
                  <a:lumOff val="61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winkliges Dreieck 7">
            <a:extLst>
              <a:ext uri="{FF2B5EF4-FFF2-40B4-BE49-F238E27FC236}">
                <a16:creationId xmlns:a16="http://schemas.microsoft.com/office/drawing/2014/main" id="{AAF730F1-F937-BEB6-8937-79BF2B217800}"/>
              </a:ext>
            </a:extLst>
          </p:cNvPr>
          <p:cNvSpPr/>
          <p:nvPr userDrawn="1"/>
        </p:nvSpPr>
        <p:spPr>
          <a:xfrm rot="10800000">
            <a:off x="11495314" y="0"/>
            <a:ext cx="696686" cy="685800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8000">
                <a:schemeClr val="accent1">
                  <a:lumMod val="39000"/>
                  <a:lumOff val="61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7292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5CF5D5-9439-23E8-09E1-F676B5160F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26103" y="1485094"/>
            <a:ext cx="8501349" cy="2390659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de-AT" i="0" strike="noStrike" dirty="0">
                <a:effectLst/>
                <a:latin typeface="clarendon_text_proregular"/>
              </a:rPr>
              <a:t>„Schubladisieren“ </a:t>
            </a:r>
            <a:br>
              <a:rPr lang="de-AT" sz="4800" i="0" strike="noStrike" dirty="0">
                <a:effectLst/>
                <a:latin typeface="clarendon_text_proregular"/>
              </a:rPr>
            </a:br>
            <a:r>
              <a:rPr lang="de-AT" sz="4800" i="0" strike="noStrike" dirty="0">
                <a:effectLst/>
                <a:latin typeface="clarendon_text_proregular"/>
              </a:rPr>
              <a:t>			</a:t>
            </a:r>
            <a:r>
              <a:rPr lang="de-AT" sz="2700" i="0" strike="noStrike" dirty="0">
                <a:effectLst/>
                <a:latin typeface="clarendon_text_proregular"/>
              </a:rPr>
              <a:t>– des Mathematikers nützliches Werkzeug</a:t>
            </a:r>
            <a:br>
              <a:rPr lang="de-AT" sz="2700" i="0" strike="noStrike" dirty="0">
                <a:effectLst/>
                <a:latin typeface="clarendon_text_proregular"/>
              </a:rPr>
            </a:br>
            <a:endParaRPr lang="de-DE" sz="27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69A76EE-50D8-B8F2-BE2E-42CB61092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E24F91E-E135-FDA1-6A0C-CDFE6CFAF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32CBE-8F16-D24F-A059-66A36C57BD8D}" type="datetime1">
              <a:rPr lang="de-AT" smtClean="0"/>
              <a:t>02.02.23</a:t>
            </a:fld>
            <a:endParaRPr lang="de-DE"/>
          </a:p>
        </p:txBody>
      </p:sp>
      <p:pic>
        <p:nvPicPr>
          <p:cNvPr id="9" name="Grafik 8" descr="Ein Bild, das Licht enthält.&#10;&#10;Automatisch generierte Beschreibung">
            <a:extLst>
              <a:ext uri="{FF2B5EF4-FFF2-40B4-BE49-F238E27FC236}">
                <a16:creationId xmlns:a16="http://schemas.microsoft.com/office/drawing/2014/main" id="{3C51D48A-D6B9-DFDE-F32D-17CF96EA9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57508">
            <a:off x="401086" y="1634936"/>
            <a:ext cx="5810176" cy="436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9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566127-D5DC-BC37-E9C4-CE4385BFD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Aufgaben zur Übung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F2874A48-79F7-20A6-8BAD-BE77D19D22A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83125"/>
                <a:ext cx="10515600" cy="4351338"/>
              </a:xfrm>
            </p:spPr>
            <p:txBody>
              <a:bodyPr>
                <a:normAutofit/>
              </a:bodyPr>
              <a:lstStyle/>
              <a:p>
                <a:pPr marL="342900" lvl="0" indent="-342900">
                  <a:lnSpc>
                    <a:spcPct val="150000"/>
                  </a:lnSpc>
                  <a:spcAft>
                    <a:spcPts val="400"/>
                  </a:spcAft>
                  <a:buFont typeface="+mj-lt"/>
                  <a:buAutoNum type="arabicParenR" startAt="6"/>
                  <a:tabLst>
                    <a:tab pos="270510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Wir betrachten ein rechtwinkeliges Koordinatensystem in der Ebene. Ein Punkt P heißt Gitterpunkt, wenn seine Koordinaten in diesem Koordinatensystem positiv ganzzahlig sind.</a:t>
                </a:r>
              </a:p>
              <a:p>
                <a:pPr marL="41275" indent="0">
                  <a:lnSpc>
                    <a:spcPct val="150000"/>
                  </a:lnSpc>
                  <a:spcAft>
                    <a:spcPts val="800"/>
                  </a:spcAft>
                  <a:buNone/>
                  <a:tabLst>
                    <a:tab pos="347663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Zeige, dass es unter fünf Gitterpunkten stets zwei gibt, deren Mittelpunkt 	ebenfalls ein Gitterpunkt ist.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270510" algn="l"/>
                  </a:tabLst>
                </a:pPr>
                <a:r>
                  <a:rPr lang="de-AT" sz="2000" i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Tipp: Zeige zuerst: Sind </a:t>
                </a:r>
                <a14:m>
                  <m:oMath xmlns:m="http://schemas.openxmlformats.org/officeDocument/2006/math">
                    <m:r>
                      <a:rPr lang="de-AT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de-AT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</m:t>
                    </m:r>
                    <m:sSub>
                      <m:sSubPr>
                        <m:ctrlPr>
                          <a:rPr lang="de-AT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AT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AT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de-AT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de-AT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AT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AT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de-AT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AT" sz="20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und </a:t>
                </a:r>
                <a14:m>
                  <m:oMath xmlns:m="http://schemas.openxmlformats.org/officeDocument/2006/math">
                    <m:r>
                      <a:rPr lang="de-A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de-A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sSub>
                      <m:sSubPr>
                        <m:ctrlPr>
                          <a:rPr lang="de-A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A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de-A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de-A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de-A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A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de-A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de-A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AT" sz="20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zwei Punkte mit positiven ganzzahligen 	Koordinaten, dann ist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de-A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de-A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de-AT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AT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r>
                              <a:rPr lang="de-AT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de-A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de-AT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AT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de-AT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r>
                              <a:rPr lang="de-AT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de-AT" sz="20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der Mittelpunkt der Strecke </a:t>
                </a:r>
                <a14:m>
                  <m:oMath xmlns:m="http://schemas.openxmlformats.org/officeDocument/2006/math">
                    <m:r>
                      <a:rPr lang="de-A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𝑃𝑄</m:t>
                    </m:r>
                  </m:oMath>
                </a14:m>
                <a:r>
                  <a:rPr lang="de-AT" sz="2000" i="1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de-AT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F2874A48-79F7-20A6-8BAD-BE77D19D22A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83125"/>
                <a:ext cx="10515600" cy="4351338"/>
              </a:xfrm>
              <a:blipFill>
                <a:blip r:embed="rId2"/>
                <a:stretch>
                  <a:fillRect l="-965" r="-8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8205CAB-E2B1-C8D7-1849-D955CFFE6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287AA57-A78F-75C4-91C7-392455452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E020C-9C8C-C54A-8620-D6F7316969D8}" type="datetime1">
              <a:rPr lang="de-AT" smtClean="0"/>
              <a:t>02.02.23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76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085D02-0E9A-9AF2-BA59-809A13541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Eine erste Aufgabe zu Beginn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992D5409-B4D0-8FD5-CE4B-41AE4CE544E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just">
                  <a:lnSpc>
                    <a:spcPct val="150000"/>
                  </a:lnSpc>
                  <a:spcAft>
                    <a:spcPts val="600"/>
                  </a:spcAft>
                  <a:buNone/>
                </a:pPr>
                <a:r>
                  <a:rPr lang="de-DE" sz="2400" dirty="0"/>
                  <a:t>Die beiden Mengen </a:t>
                </a:r>
                <a14:m>
                  <m:oMath xmlns:m="http://schemas.openxmlformats.org/officeDocument/2006/math">
                    <m:r>
                      <a:rPr lang="de-DE" sz="2400" i="1" dirty="0" smtClean="0">
                        <a:latin typeface="Cambria Math" panose="02040503050406030204" pitchFamily="18" charset="0"/>
                      </a:rPr>
                      <m:t>{ 1, 2, 3, 4, 5 } </m:t>
                    </m:r>
                  </m:oMath>
                </a14:m>
                <a:r>
                  <a:rPr lang="de-DE" sz="2400" dirty="0"/>
                  <a:t>und </a:t>
                </a:r>
                <a14:m>
                  <m:oMath xmlns:m="http://schemas.openxmlformats.org/officeDocument/2006/math">
                    <m:r>
                      <a:rPr lang="de-DE" sz="2400" i="1" dirty="0" smtClean="0">
                        <a:latin typeface="Cambria Math" panose="02040503050406030204" pitchFamily="18" charset="0"/>
                      </a:rPr>
                      <m:t>{ 5, 7, 8, 11, 13 } </m:t>
                    </m:r>
                  </m:oMath>
                </a14:m>
                <a:r>
                  <a:rPr lang="de-DE" sz="2400" dirty="0"/>
                  <a:t>haben die Eigenschaft, dass es drei Zahlen gibt, deren Summe durch 3 teilbar ist, nämlich </a:t>
                </a:r>
                <a14:m>
                  <m:oMath xmlns:m="http://schemas.openxmlformats.org/officeDocument/2006/math">
                    <m:r>
                      <a:rPr lang="de-DE" sz="2400" i="1" dirty="0" smtClean="0">
                        <a:latin typeface="Cambria Math" panose="02040503050406030204" pitchFamily="18" charset="0"/>
                      </a:rPr>
                      <m:t>1+2+3</m:t>
                    </m:r>
                  </m:oMath>
                </a14:m>
                <a:r>
                  <a:rPr lang="de-DE" sz="2400" dirty="0"/>
                  <a:t> bzw. </a:t>
                </a:r>
                <a:br>
                  <a:rPr lang="de-DE" sz="2400" dirty="0"/>
                </a:br>
                <a14:m>
                  <m:oMath xmlns:m="http://schemas.openxmlformats.org/officeDocument/2006/math">
                    <m:r>
                      <a:rPr lang="de-DE" sz="2400" i="1" dirty="0" smtClean="0">
                        <a:latin typeface="Cambria Math" panose="02040503050406030204" pitchFamily="18" charset="0"/>
                      </a:rPr>
                      <m:t>5+8+11</m:t>
                    </m:r>
                  </m:oMath>
                </a14:m>
                <a:r>
                  <a:rPr lang="de-DE" sz="2400" dirty="0"/>
                  <a:t>.</a:t>
                </a:r>
              </a:p>
              <a:p>
                <a:pPr marL="0" indent="0" algn="just">
                  <a:lnSpc>
                    <a:spcPct val="150000"/>
                  </a:lnSpc>
                  <a:buNone/>
                </a:pPr>
                <a:r>
                  <a:rPr lang="de-DE" sz="2400" dirty="0"/>
                  <a:t>Zeige, dass es unter fünf Zahlen immer drei gibt, deren Summe ein Vielfaches von 3 ist.</a:t>
                </a:r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992D5409-B4D0-8FD5-CE4B-41AE4CE544E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r="-8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A1173EF-B41D-026B-4342-4D6A07096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D8056B0-DEC0-4CA3-6C6A-F4A3893F1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DC1B0-AEE8-A046-85DC-6F43FDEFFB6B}" type="datetime1">
              <a:rPr lang="de-AT" smtClean="0"/>
              <a:t>02.02.23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814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E344A5-0B0E-F10E-FD7C-2D235760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/>
              <a:t>„Schubladisieren“ – Das Schubfachschlussprinzip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D11BF7EF-44CF-4558-3F23-8887153AECB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730623"/>
                <a:ext cx="10515600" cy="4351338"/>
              </a:xfrm>
            </p:spPr>
            <p:txBody>
              <a:bodyPr>
                <a:normAutofit fontScale="92500" lnSpcReduction="10000"/>
              </a:bodyPr>
              <a:lstStyle/>
              <a:p>
                <a:pPr marL="342900" indent="-342900" algn="just">
                  <a:lnSpc>
                    <a:spcPct val="125000"/>
                  </a:lnSpc>
                  <a:spcAft>
                    <a:spcPts val="1200"/>
                  </a:spcAft>
                  <a:buFont typeface="Symbol" pitchFamily="2" charset="2"/>
                  <a:buChar char=""/>
                </a:pPr>
                <a:r>
                  <a:rPr lang="de-AT" sz="2400" b="1" i="1" dirty="0">
                    <a:solidFill>
                      <a:srgbClr val="0070C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Verteilt man </a:t>
                </a:r>
                <a14:m>
                  <m:oMath xmlns:m="http://schemas.openxmlformats.org/officeDocument/2006/math">
                    <m:r>
                      <a:rPr lang="de-AT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𝑔</m:t>
                    </m:r>
                    <m:r>
                      <a:rPr lang="de-AT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⋅</m:t>
                    </m:r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 (0&lt;</m:t>
                    </m:r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&lt;</m:t>
                    </m:r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AT" sz="2400" b="1" i="1" dirty="0">
                    <a:solidFill>
                      <a:srgbClr val="0070C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Objekte auf </a:t>
                </a:r>
                <a14:m>
                  <m:oMath xmlns:m="http://schemas.openxmlformats.org/officeDocument/2006/math"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de-AT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de-AT" sz="2400" b="1" i="1" dirty="0">
                    <a:solidFill>
                      <a:srgbClr val="0070C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Schubfächer, so gibt es mindestens ein Schubfach in dem sich wenigstens (mindestens) </a:t>
                </a:r>
                <a14:m>
                  <m:oMath xmlns:m="http://schemas.openxmlformats.org/officeDocument/2006/math"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de-AT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de-AT" sz="2400" b="1" i="1" dirty="0">
                    <a:solidFill>
                      <a:srgbClr val="0070C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Objekte befinden).</a:t>
                </a:r>
              </a:p>
              <a:p>
                <a:pPr marL="0" indent="0">
                  <a:lnSpc>
                    <a:spcPct val="107000"/>
                  </a:lnSpc>
                  <a:spcAft>
                    <a:spcPts val="800"/>
                  </a:spcAft>
                  <a:buNone/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Bzw. zwei spezielle Sondervarianten dieses Prinzips:</a:t>
                </a:r>
              </a:p>
              <a:p>
                <a:pPr marL="342900" indent="-342900" algn="just">
                  <a:lnSpc>
                    <a:spcPct val="115000"/>
                  </a:lnSpc>
                  <a:spcAft>
                    <a:spcPts val="1200"/>
                  </a:spcAft>
                  <a:buFont typeface="Symbol" pitchFamily="2" charset="2"/>
                  <a:buChar char=""/>
                </a:pPr>
                <a:r>
                  <a:rPr lang="de-AT" sz="2400" b="1" i="1" dirty="0">
                    <a:solidFill>
                      <a:srgbClr val="0070C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Verteilt man  </a:t>
                </a:r>
                <a14:m>
                  <m:oMath xmlns:m="http://schemas.openxmlformats.org/officeDocument/2006/math">
                    <m:r>
                      <a:rPr lang="de-AT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de-AT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de-AT" sz="2400" i="1" dirty="0">
                    <a:solidFill>
                      <a:srgbClr val="0070C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de-AT" sz="2400" b="1" i="1" dirty="0">
                    <a:solidFill>
                      <a:srgbClr val="0070C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Objekte auf  </a:t>
                </a:r>
                <a14:m>
                  <m:oMath xmlns:m="http://schemas.openxmlformats.org/officeDocument/2006/math">
                    <m:r>
                      <a:rPr lang="de-AT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de-AT" sz="2400" b="1" i="1" dirty="0">
                    <a:solidFill>
                      <a:srgbClr val="0070C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Schubfächer, so gibt es mindestens ein Schubfach in dem mehr als ein Objekt ist (bzw. so gibt es mindestens ein Schubfach in dem sich wenigstens zwei Objekte befinden).</a:t>
                </a:r>
                <a:endParaRPr lang="de-AT" sz="2400" b="1" dirty="0">
                  <a:solidFill>
                    <a:srgbClr val="0070C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800"/>
                  </a:spcAft>
                  <a:buFont typeface="Symbol" pitchFamily="2" charset="2"/>
                  <a:buChar char=""/>
                </a:pPr>
                <a:r>
                  <a:rPr lang="de-AT" sz="2400" b="1" i="1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Falls man  </a:t>
                </a:r>
                <a14:m>
                  <m:oMath xmlns:m="http://schemas.openxmlformats.org/officeDocument/2006/math">
                    <m:r>
                      <a:rPr lang="de-AT" sz="2400" b="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de-AT" sz="2400" b="1" i="1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de-AT" sz="2400" b="1" i="1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Objekte auf  </a:t>
                </a:r>
                <a14:m>
                  <m:oMath xmlns:m="http://schemas.openxmlformats.org/officeDocument/2006/math">
                    <m:r>
                      <a:rPr lang="de-AT" sz="2400" b="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de-AT" sz="2400" b="1" i="1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de-AT" sz="2400" b="1" i="1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Schubfächer </a:t>
                </a:r>
                <a:r>
                  <a:rPr lang="de-AT" sz="2400" i="1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de-AT" sz="2400" b="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de-AT" sz="2400" b="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de-AT" sz="2400" b="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de-AT" sz="2400" b="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&gt;0</m:t>
                    </m:r>
                  </m:oMath>
                </a14:m>
                <a:r>
                  <a:rPr lang="de-AT" sz="2400" i="1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de-AT" sz="2400" b="1" i="1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verteilt und  </a:t>
                </a:r>
                <a14:m>
                  <m:oMath xmlns:m="http://schemas.openxmlformats.org/officeDocument/2006/math">
                    <m:r>
                      <a:rPr lang="de-AT" sz="2400" b="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de-AT" sz="2400" b="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&gt; </m:t>
                    </m:r>
                    <m:r>
                      <a:rPr lang="de-AT" sz="2400" b="0" i="1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de-AT" sz="2400" i="1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de-AT" sz="2400" b="1" i="1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ist, dann gibt es mindestens ein Schubfach, in dem kein Objekt landet.</a:t>
                </a:r>
                <a:endParaRPr lang="de-AT" sz="2400" b="1" dirty="0">
                  <a:solidFill>
                    <a:srgbClr val="0070C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de-DE" dirty="0"/>
              </a:p>
            </p:txBody>
          </p:sp>
        </mc:Choice>
        <mc:Fallback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D11BF7EF-44CF-4558-3F23-8887153AEC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730623"/>
                <a:ext cx="10515600" cy="4351338"/>
              </a:xfrm>
              <a:blipFill>
                <a:blip r:embed="rId2"/>
                <a:stretch>
                  <a:fillRect l="-844" t="-872" r="-72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7FBD5F-91D0-7AD5-1154-4D698B103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3A7175A-6471-41D4-7CDF-505A7C3D4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37B11-4D44-BE4C-B1AF-190C78F3EF08}" type="datetime1">
              <a:rPr lang="de-AT" smtClean="0"/>
              <a:t>02.02.23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658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7AAF71-2CB5-C35F-34B4-EF386C6CC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DE063891-FB0F-0160-9B7E-BE2A8462B3E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342900" lvl="0" indent="-342900" algn="just">
                  <a:lnSpc>
                    <a:spcPct val="115000"/>
                  </a:lnSpc>
                  <a:spcAft>
                    <a:spcPts val="600"/>
                  </a:spcAft>
                  <a:buFont typeface="+mj-lt"/>
                  <a:buAutoNum type="arabicParenR"/>
                  <a:tabLst>
                    <a:tab pos="270510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Man geht davon aus, dass ein Mensch etwa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100.000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bis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200.000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jedoch sicher weniger als eine Million Haare besitzt.</a:t>
                </a:r>
              </a:p>
              <a:p>
                <a:pPr marL="342900" lvl="0" indent="-342900">
                  <a:lnSpc>
                    <a:spcPct val="115000"/>
                  </a:lnSpc>
                  <a:spcAft>
                    <a:spcPts val="400"/>
                  </a:spcAft>
                  <a:buFont typeface="+mj-lt"/>
                  <a:buAutoNum type="alphaLcParenR"/>
                  <a:tabLst>
                    <a:tab pos="450215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 Oberösterreich leben ca. </a:t>
                </a:r>
                <a14:m>
                  <m:oMath xmlns:m="http://schemas.openxmlformats.org/officeDocument/2006/math">
                    <m:r>
                      <a:rPr lang="de-AT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1,5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Millionen Menschen. Zeige, dass es in Oberösterreich mindestens zwei Personen gibt, die gleich viele Haare besitzen.</a:t>
                </a:r>
              </a:p>
              <a:p>
                <a:pPr marL="342900" lvl="0" indent="-342900">
                  <a:lnSpc>
                    <a:spcPct val="115000"/>
                  </a:lnSpc>
                  <a:spcAft>
                    <a:spcPts val="1200"/>
                  </a:spcAft>
                  <a:buFont typeface="+mj-lt"/>
                  <a:buAutoNum type="alphaLcParenR"/>
                  <a:tabLst>
                    <a:tab pos="450215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Österreich hat zurzeit ca.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8,98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Millionen Einwohner.</a:t>
                </a:r>
                <a:b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Mindestens wie viele Personen müssen gleich viele Haare besitzen?</a:t>
                </a:r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DE063891-FB0F-0160-9B7E-BE2A8462B3E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291" r="-8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9D45E33-EB05-F8F2-781C-E369F6A99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66D8C2E-0A00-6D24-0136-A75BBEAEC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29191-9D30-5C4D-BE93-BF9F238ACBB7}" type="datetime1">
              <a:rPr lang="de-AT" smtClean="0"/>
              <a:t>02.02.23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621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E08900-6B09-6740-0800-80273DF49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167B0410-5598-B178-DCEF-67CB41B5221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342900" lvl="0" indent="-342900" algn="just">
                  <a:lnSpc>
                    <a:spcPct val="115000"/>
                  </a:lnSpc>
                  <a:spcAft>
                    <a:spcPts val="2600"/>
                  </a:spcAft>
                  <a:buFont typeface="+mj-lt"/>
                  <a:buAutoNum type="arabicParenR" startAt="2"/>
                  <a:tabLst>
                    <a:tab pos="270510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Zeige, dass es unter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25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Schülern einer Klasse mindestens drei gibt, die im selben Monat Geburtstag haben.</a:t>
                </a: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400"/>
                  </a:spcAft>
                  <a:buFont typeface="+mj-lt"/>
                  <a:buAutoNum type="arabicParenR" startAt="2"/>
                  <a:tabLst>
                    <a:tab pos="270510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Alice schreibt unter die Zahlen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1, 2, 3, … , 2022, 2023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dieselben Zahlen in irgendeiner Reihenfolge nochmals an die Tafel. Nun subtrahiert sie jeweils die untenstehenden Zahlen der darüberstehenden Zahlen und multipliziert die neun berechneten Differenzen miteinander.</a:t>
                </a:r>
              </a:p>
              <a:p>
                <a:pPr marL="41275" indent="0" algn="just">
                  <a:lnSpc>
                    <a:spcPct val="115000"/>
                  </a:lnSpc>
                  <a:spcAft>
                    <a:spcPts val="1200"/>
                  </a:spcAft>
                  <a:buNone/>
                  <a:tabLst>
                    <a:tab pos="347663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Alice behauptet, dass dieses Produkt immer gerade ist. Hat sie recht?</a:t>
                </a:r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167B0410-5598-B178-DCEF-67CB41B522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291" r="-8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B94F502-C104-ABA1-92A2-3835F11D3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204C69A-AF45-ADA7-6F33-99F829FCD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86FF5-8C3B-0248-9C78-7607553FE663}" type="datetime1">
              <a:rPr lang="de-AT" smtClean="0"/>
              <a:t>02.02.23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57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FB94BA-5326-0077-1D42-2D3F2CD74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FF00B304-7F30-B5EE-AB0E-F0BC5614E43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342900" lvl="0" indent="-342900">
                  <a:lnSpc>
                    <a:spcPct val="115000"/>
                  </a:lnSpc>
                  <a:spcAft>
                    <a:spcPts val="400"/>
                  </a:spcAft>
                  <a:buFont typeface="+mj-lt"/>
                  <a:buAutoNum type="arabicParenR" startAt="4"/>
                  <a:tabLst>
                    <a:tab pos="270510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Es seien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ℕ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und es gelte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7∤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de-AT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113" indent="0">
                  <a:lnSpc>
                    <a:spcPct val="115000"/>
                  </a:lnSpc>
                  <a:spcAft>
                    <a:spcPts val="3000"/>
                  </a:spcAft>
                  <a:buNone/>
                  <a:tabLst>
                    <a:tab pos="347663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Zeige: Unter den Zahlen 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 …, 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+6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ist stets eine durch 7 		teilbar.</a:t>
                </a:r>
              </a:p>
              <a:p>
                <a:pPr marL="342900" lvl="0" indent="-342900">
                  <a:lnSpc>
                    <a:spcPct val="115000"/>
                  </a:lnSpc>
                  <a:spcAft>
                    <a:spcPts val="1200"/>
                  </a:spcAft>
                  <a:buFont typeface="+mj-lt"/>
                  <a:buAutoNum type="arabicParenR" startAt="5"/>
                  <a:tabLst>
                    <a:tab pos="270510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Zeige, dass unter fünf beliebig gewählten Punkten im Inneren eines gleich-seitigen Dreiecks mit der Seitenlänge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stets zwei Punkte geben muss, deren Abstand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&lt;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ist.</a:t>
                </a:r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FF00B304-7F30-B5EE-AB0E-F0BC5614E43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2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4275F1C-20DC-318D-2D80-121F8C830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60C0F45-6D30-D5D5-C65A-09EF24995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A195F-7CD8-384D-BAC7-C2CAA9D9F907}" type="datetime1">
              <a:rPr lang="de-AT" smtClean="0"/>
              <a:t>02.02.23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48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2C9D20-38FC-2710-CD4D-FB1C16F26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Aufgaben zur Übung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ACE8DBDE-5C3B-9F96-BB6B-48F65414469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742500"/>
                <a:ext cx="10515600" cy="4351338"/>
              </a:xfrm>
            </p:spPr>
            <p:txBody>
              <a:bodyPr>
                <a:normAutofit fontScale="85000" lnSpcReduction="10000"/>
              </a:bodyPr>
              <a:lstStyle/>
              <a:p>
                <a:pPr marL="342900" lvl="0" indent="-342900">
                  <a:lnSpc>
                    <a:spcPct val="115000"/>
                  </a:lnSpc>
                  <a:spcAft>
                    <a:spcPts val="400"/>
                  </a:spcAft>
                  <a:buFont typeface="+mj-lt"/>
                  <a:buAutoNum type="arabicParenR"/>
                </a:pPr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Es sei </a:t>
                </a:r>
                <a14:m>
                  <m:oMath xmlns:m="http://schemas.openxmlformats.org/officeDocument/2006/math">
                    <m:r>
                      <a:rPr lang="de-AT" sz="26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𝑝</m:t>
                    </m:r>
                  </m:oMath>
                </a14:m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eine von </a:t>
                </a:r>
                <a14:m>
                  <m:oMath xmlns:m="http://schemas.openxmlformats.org/officeDocument/2006/math">
                    <m:r>
                      <a:rPr lang="de-AT" sz="26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und </a:t>
                </a:r>
                <a14:m>
                  <m:oMath xmlns:m="http://schemas.openxmlformats.org/officeDocument/2006/math">
                    <m:r>
                      <a:rPr lang="de-AT" sz="26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verschiedene Primzahl und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AT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AT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de-AT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</m:sub>
                    </m:sSub>
                    <m:r>
                      <a:rPr lang="de-AT" sz="26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={1, 11, 111, … , </m:t>
                    </m:r>
                    <m:limLow>
                      <m:limLowPr>
                        <m:ctrlPr>
                          <a:rPr lang="de-AT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de-AT" sz="26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groupChrPr>
                          <m:e>
                            <m:r>
                              <a:rPr lang="de-AT" sz="26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11…11</m:t>
                            </m:r>
                          </m:e>
                        </m:groupChr>
                      </m:e>
                      <m:lim>
                        <m:f>
                          <m:fPr>
                            <m:type m:val="noBar"/>
                            <m:ctrlPr>
                              <a:rPr lang="de-AT" sz="260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/>
                          <m:den>
                            <m:r>
                              <a:rPr lang="de-AT" sz="26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de-AT" sz="26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de-AT" sz="26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𝑚𝑎𝑙</m:t>
                            </m:r>
                          </m:den>
                        </m:f>
                      </m:lim>
                    </m:limLow>
                    <m:r>
                      <a:rPr lang="de-AT" sz="26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}</m:t>
                    </m:r>
                  </m:oMath>
                </a14:m>
                <a:endParaRPr lang="de-AT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1275" indent="0">
                  <a:lnSpc>
                    <a:spcPct val="115000"/>
                  </a:lnSpc>
                  <a:spcAft>
                    <a:spcPts val="3000"/>
                  </a:spcAft>
                  <a:buNone/>
                  <a:tabLst>
                    <a:tab pos="347663" algn="l"/>
                  </a:tabLst>
                </a:pPr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Zeige, dass es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AT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AT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de-AT" sz="26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stets eine Zahl (eine sog. „</a:t>
                </a:r>
                <a:r>
                  <a:rPr lang="de-AT" sz="2600" i="1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Repunit</a:t>
                </a:r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“) gibt, die durch </a:t>
                </a:r>
                <a14:m>
                  <m:oMath xmlns:m="http://schemas.openxmlformats.org/officeDocument/2006/math">
                    <m:r>
                      <a:rPr lang="de-AT" sz="26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𝑝</m:t>
                    </m:r>
                  </m:oMath>
                </a14:m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teilbar ist.</a:t>
                </a:r>
              </a:p>
              <a:p>
                <a:pPr marL="360363" lvl="0" indent="-360363" algn="just">
                  <a:lnSpc>
                    <a:spcPct val="115000"/>
                  </a:lnSpc>
                  <a:spcAft>
                    <a:spcPts val="400"/>
                  </a:spcAft>
                  <a:buFont typeface="+mj-lt"/>
                  <a:buAutoNum type="arabicParenR" startAt="2"/>
                  <a:tabLst>
                    <a:tab pos="347663" algn="l"/>
                  </a:tabLst>
                </a:pPr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 einem dunklen Speicher eines Schuhgeschäfts liegen, durcheinandergeworfen 10 Paar gleichartige Schuhe gleicher Größe, und zwar je </a:t>
                </a:r>
                <a14:m>
                  <m:oMath xmlns:m="http://schemas.openxmlformats.org/officeDocument/2006/math">
                    <m:r>
                      <a:rPr lang="de-AT" sz="26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schwarze und </a:t>
                </a:r>
                <a14:m>
                  <m:oMath xmlns:m="http://schemas.openxmlformats.org/officeDocument/2006/math">
                    <m:r>
                      <a:rPr lang="de-AT" sz="26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weiße Paare.</a:t>
                </a:r>
              </a:p>
              <a:p>
                <a:pPr marL="41275" indent="0" algn="just">
                  <a:lnSpc>
                    <a:spcPct val="115000"/>
                  </a:lnSpc>
                  <a:spcAft>
                    <a:spcPts val="1200"/>
                  </a:spcAft>
                  <a:buNone/>
                  <a:tabLst>
                    <a:tab pos="347663" algn="l"/>
                  </a:tabLst>
                </a:pPr>
                <a:r>
                  <a:rPr lang="de-AT" sz="26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Jemand holt völlig zufällig einige Schuhe aus dem Lager (ohne dabei das Licht im 	Speicher einzuschalten). Wie viele Schuhe muss er mitnehmen, um sicher ein farblich 	passendes Paar zu erwischen?</a:t>
                </a:r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ACE8DBDE-5C3B-9F96-BB6B-48F65414469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742500"/>
                <a:ext cx="10515600" cy="4351338"/>
              </a:xfrm>
              <a:blipFill>
                <a:blip r:embed="rId2"/>
                <a:stretch>
                  <a:fillRect l="-844" t="-291" r="-72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EE5D958-29C1-C755-EC09-F001B8F1A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248D0D6-AD7C-D4E2-3171-5B4056E4B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B0F2D-5510-5E4D-8D6A-6B5F49A33D32}" type="datetime1">
              <a:rPr lang="de-AT" smtClean="0"/>
              <a:t>02.02.23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213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C5121C-722C-78F1-CC88-A3A9B6113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Aufgaben zur Übung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BABA5FA1-900F-10C8-1261-700AE3811ED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730625"/>
                <a:ext cx="10515600" cy="4351338"/>
              </a:xfrm>
            </p:spPr>
            <p:txBody>
              <a:bodyPr>
                <a:normAutofit/>
              </a:bodyPr>
              <a:lstStyle/>
              <a:p>
                <a:pPr marL="360363" lvl="0" indent="-360363" algn="just">
                  <a:lnSpc>
                    <a:spcPct val="115000"/>
                  </a:lnSpc>
                  <a:spcAft>
                    <a:spcPts val="400"/>
                  </a:spcAft>
                  <a:buFont typeface="+mj-lt"/>
                  <a:buAutoNum type="arabicParenR" startAt="3"/>
                  <a:tabLst>
                    <a:tab pos="347663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Auf einer 1 m x 1 m großen quadratischen Tischplatte sitzen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151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Fliegen.</a:t>
                </a:r>
              </a:p>
              <a:p>
                <a:pPr marL="41275" indent="0" algn="just">
                  <a:lnSpc>
                    <a:spcPct val="115000"/>
                  </a:lnSpc>
                  <a:spcAft>
                    <a:spcPts val="2400"/>
                  </a:spcAft>
                  <a:buNone/>
                  <a:tabLst>
                    <a:tab pos="347663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Zeige, dass das tapfere Schneiderlein mit einer kreisförmigen Fliegenklatsche 	vom Radius 15 cm (mindestens) tatsächlich sieben Fliegen auf einen Streich 	erschlagen kann – vorausgesetzt, dass er die richtige Stelle aussucht und schnell 	genug ist.</a:t>
                </a:r>
              </a:p>
              <a:p>
                <a:pPr marL="360363" lvl="0" indent="-360363">
                  <a:lnSpc>
                    <a:spcPct val="115000"/>
                  </a:lnSpc>
                  <a:spcAft>
                    <a:spcPts val="1200"/>
                  </a:spcAft>
                  <a:buFont typeface="+mj-lt"/>
                  <a:buAutoNum type="arabicParenR" startAt="4"/>
                  <a:tabLst>
                    <a:tab pos="298450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de-AT" sz="2400" b="1" i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Ramsey Problem:  </a:t>
                </a: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Zeige, dass es unter </a:t>
                </a:r>
                <a14:m>
                  <m:oMath xmlns:m="http://schemas.openxmlformats.org/officeDocument/2006/math">
                    <m:r>
                      <a:rPr lang="de-AT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Personen immer </a:t>
                </a:r>
                <a14:m>
                  <m:oMath xmlns:m="http://schemas.openxmlformats.org/officeDocument/2006/math">
                    <m:r>
                      <a:rPr lang="de-AT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geben muss, die einander kennen oder nicht kennen. (Die beiden Möglichkeiten schließen einander nicht aus.)</a:t>
                </a:r>
              </a:p>
              <a:p>
                <a:endParaRPr lang="de-DE" sz="2400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BABA5FA1-900F-10C8-1261-700AE3811ED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730625"/>
                <a:ext cx="10515600" cy="4351338"/>
              </a:xfrm>
              <a:blipFill>
                <a:blip r:embed="rId2"/>
                <a:stretch>
                  <a:fillRect l="-965" t="-581" r="-14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228ED7D-6E68-AD9B-1090-568D5D0DB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F84E7A7-ABC9-495D-439E-D5D6E3503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9141-F4EC-914F-B1E4-B82CE64E7815}" type="datetime1">
              <a:rPr lang="de-AT" smtClean="0"/>
              <a:t>02.02.23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672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08EAEB-8B1E-F1CF-FE66-2E2BEB9CA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Aufgaben zur Übung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6D2C71C5-6A5A-DC61-4AFA-2B377376D90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360363" lvl="0" indent="-360363">
                  <a:lnSpc>
                    <a:spcPct val="150000"/>
                  </a:lnSpc>
                  <a:spcAft>
                    <a:spcPts val="400"/>
                  </a:spcAft>
                  <a:buFont typeface="+mj-lt"/>
                  <a:buAutoNum type="arabicParenR" startAt="5"/>
                  <a:tabLst>
                    <a:tab pos="347663" algn="l"/>
                  </a:tabLst>
                </a:pPr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 einem Koordinatensystem werden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47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Punkte markiert, deren Koordinaten ganzzahlig sind und für die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≤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≤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20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und </a:t>
                </a:r>
                <a14:m>
                  <m:oMath xmlns:m="http://schemas.openxmlformats.org/officeDocument/2006/math"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≤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rPr>
                      <m:t>≤</m:t>
                    </m:r>
                    <m:r>
                      <a:rPr lang="de-A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de-A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gilt.</a:t>
                </a:r>
              </a:p>
              <a:p>
                <a:pPr marL="0" indent="0">
                  <a:lnSpc>
                    <a:spcPct val="150000"/>
                  </a:lnSpc>
                  <a:spcAft>
                    <a:spcPts val="2200"/>
                  </a:spcAft>
                  <a:buNone/>
                  <a:tabLst>
                    <a:tab pos="347663" algn="l"/>
                  </a:tabLst>
                </a:pPr>
                <a:r>
                  <a:rPr lang="de-AT" sz="24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	Zeige, dass man unter den markierten Punkten stets vier finden kann, die ein 	Rechteck bilden, dessen Seiten zu den Koordinatenachsen parallel sind.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1800"/>
                  </a:spcAft>
                  <a:buNone/>
                  <a:tabLst>
                    <a:tab pos="270510" algn="l"/>
                  </a:tabLst>
                </a:pPr>
                <a:r>
                  <a:rPr lang="de-AT" sz="2000" i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Tipp: Man kann das Schubfachprinzip auch mehrmals hintereinander anwenden.</a:t>
                </a:r>
                <a:endParaRPr lang="de-AT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3" name="Inhaltsplatzhalter 2">
                <a:extLst>
                  <a:ext uri="{FF2B5EF4-FFF2-40B4-BE49-F238E27FC236}">
                    <a16:creationId xmlns:a16="http://schemas.microsoft.com/office/drawing/2014/main" id="{6D2C71C5-6A5A-DC61-4AFA-2B377376D9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7B3DBEB-2F15-C89A-B8A4-CB5388B66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Vorbereitungstag Mathematikolympiade JKU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42C537B-F1D2-D8BA-A9CE-743270549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47DAE-6900-7642-A1C2-E16910C10FD8}" type="datetime1">
              <a:rPr lang="de-AT" smtClean="0"/>
              <a:t>02.02.23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955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839</Words>
  <Application>Microsoft Macintosh PowerPoint</Application>
  <PresentationFormat>Breitbild</PresentationFormat>
  <Paragraphs>58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clarendon_text_proregular</vt:lpstr>
      <vt:lpstr>Symbol</vt:lpstr>
      <vt:lpstr>Office</vt:lpstr>
      <vt:lpstr>„Schubladisieren“     – des Mathematikers nützliches Werkzeug </vt:lpstr>
      <vt:lpstr>Eine erste Aufgabe zu Beginn</vt:lpstr>
      <vt:lpstr>„Schubladisieren“ – Das Schubfachschlussprinzip</vt:lpstr>
      <vt:lpstr>Beispiele</vt:lpstr>
      <vt:lpstr>Beispiele</vt:lpstr>
      <vt:lpstr>Beispiele</vt:lpstr>
      <vt:lpstr>Aufgaben zur Übung</vt:lpstr>
      <vt:lpstr>Aufgaben zur Übung</vt:lpstr>
      <vt:lpstr>Aufgaben zur Übung</vt:lpstr>
      <vt:lpstr>Aufgaben zur Übung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Roupec Ralf</dc:creator>
  <cp:lastModifiedBy>Ralf Roupec</cp:lastModifiedBy>
  <cp:revision>9</cp:revision>
  <dcterms:created xsi:type="dcterms:W3CDTF">2023-01-31T07:15:47Z</dcterms:created>
  <dcterms:modified xsi:type="dcterms:W3CDTF">2023-02-02T19:46:29Z</dcterms:modified>
</cp:coreProperties>
</file>