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99" d="100"/>
          <a:sy n="9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A693-594F-7B2E-E70C-81D050B27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A3CFD-2BE4-EDD7-7B09-D9BB62BB3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8FD5A-5F6C-49F2-5436-ABBB998A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C5DD-7F36-CB26-DFF7-AA79D8F4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3093-B7F0-6F52-D2A1-630970E7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605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A4BE-2C22-8E36-99ED-BFA907F27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41A5F-FD76-C7E6-668C-23E6347DC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600C-AAC7-2FD5-BE3E-75938974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8E544-04BE-86B4-D69E-8F14579C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F585-7135-DB66-AD08-91DF400A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8167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14D14-ED69-42E5-A505-A70D7A1B0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F992-443F-B111-5CC1-0BFF79B42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2252-1591-C0A7-8E14-6BACE034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FB4E5-4D7E-75B8-2A9E-FA7A43B6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0ACF-B668-74A2-CB60-7272C6C2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8689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EC7D-4978-BF19-FC05-6F76D150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265F-2D96-8C8A-152B-A1C543AE3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C6863-D493-3791-6A2A-B0045B30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C709A-B373-30DA-B4B6-1BA9A171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7406-16BD-7A08-C568-E4B587A5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282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98C7-3A5C-F03E-9ED5-454D6CAA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76D19-A611-F48E-5CF1-B8696AD1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5A343-0610-4386-8A1C-D9E6CC34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FF9F1-BB3F-5B86-3D2A-200A5F6B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61B-686D-E5AF-39E6-D898BCD7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216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2D43-BD8F-3F7C-F28D-981E31C5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DC9A8-A518-B873-FC6F-906E4827D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81591-1FF9-7413-BD67-6A4533971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D54B1-64AF-4610-CA10-CACB5947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3F0A9-A0E2-2F65-0C89-AF0D0471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D1C94-4B2F-CC3F-E74C-26FF50D6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3281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4C86-061F-E8AB-C521-FF042590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16881-355A-D79E-10AC-CF0F76A8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7CFAE-243D-1C4C-F828-9D0560652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78401-F77D-8B8E-4036-C4388DA59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0E132-EF49-7116-1AE1-AE07EE9A4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26034-B738-5FDC-97C9-A7E9FD58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040A5-F665-721C-481A-E94CB907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F362B-4BA6-29F6-3AFF-E2234B47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0397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F72F-F2D7-EA42-D56B-BC9FBCFC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EA7D5-DC4A-2DCB-3C19-92889778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A299B-02B6-C4FF-C4DE-37968FBA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73444-65F1-5FB3-9707-1F214DB8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1241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20BAC-0221-4FE9-4D57-D5086AA9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D312A-AB73-A134-6264-DB479149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3EAF0-E11E-FEA3-1768-3AB800A4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8204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2AB8-E03B-6BB6-D0F0-7E251B6A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1057E-0C5D-007F-58C2-58504BC61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581D3-E5E5-8C4E-7D16-CC55A3A51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CA5E0-3DFF-8538-EB5F-C1DAFA92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FAC09-79B6-7A12-7DE8-C73056FB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DBA39-5A4D-8D2F-F46B-71F25D18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0730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0685-A6D0-4F93-4C06-2F0F2C5C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08BD9-63B1-E189-ED84-B53C7BDB0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05193-E368-5644-2550-BD1C0024D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095D0-A6B2-32F8-5F6A-03B4D46D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8E9D4-88FC-0E5C-9D58-C06F31FA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BE971-3A8C-8916-DC3A-739CC03A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154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C516D-AFAE-98BC-6F55-A3110ECA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48BE4-DF0E-56A3-BF17-CB75535C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7576-4384-AC5F-EFA1-29DCF842A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9714C-E583-5C4D-92FD-D5C42170871B}" type="datetimeFigureOut">
              <a:rPr lang="en-FR" smtClean="0"/>
              <a:t>05/06/2024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598BF-4846-C02B-FDD0-3C6DF0118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5065A-0A71-DE73-DD5E-ACFB748AD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580-43BC-3246-9FD3-4B3D4E20028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9229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625C-C116-49C2-52EB-B2524017E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Depth-First Search performance in random digraphs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023C8-83A1-2DFA-D2F1-75760F943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Philippe Jacquet (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Inria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France) Svante Janson (Uppsala, Sweden)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AofA2024, Bath, UK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June 21, 2024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16633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C176-FEBA-0D7B-6D89-7D763CC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DFS pseudocode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474D1-A6A2-704C-0DA1-42C306CA4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P</a:t>
                </a:r>
                <a:r>
                  <a:rPr lang="en-FR" dirty="0"/>
                  <a:t>rocedure DFS()</a:t>
                </a:r>
              </a:p>
              <a:p>
                <a:pPr marL="457200" lvl="1" indent="0">
                  <a:buNone/>
                </a:pPr>
                <a:r>
                  <a:rPr lang="en-FR" dirty="0"/>
                  <a:t>NotVisited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FR" dirty="0"/>
                  <a:t>VertexSet</a:t>
                </a:r>
              </a:p>
              <a:p>
                <a:pPr marL="457200" lvl="1" indent="0">
                  <a:buNone/>
                </a:pPr>
                <a:r>
                  <a:rPr lang="en-GB" dirty="0"/>
                  <a:t>W</a:t>
                </a:r>
                <a:r>
                  <a:rPr lang="en-FR" dirty="0"/>
                  <a:t>hile NotVisited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FR" dirty="0"/>
                  <a:t> do</a:t>
                </a:r>
              </a:p>
              <a:p>
                <a:pPr marL="914400" lvl="2" indent="0">
                  <a:buNone/>
                </a:pPr>
                <a:r>
                  <a:rPr lang="en-FR" dirty="0"/>
                  <a:t>u</a:t>
                </a:r>
                <a:r>
                  <a:rPr lang="en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dirty="0"/>
                  <a:t> TakeFirst(NotVisited)</a:t>
                </a:r>
              </a:p>
              <a:p>
                <a:pPr marL="914400" lvl="2" indent="0">
                  <a:buNone/>
                </a:pPr>
                <a:r>
                  <a:rPr lang="en-FR" dirty="0"/>
                  <a:t>Deep(u)</a:t>
                </a:r>
              </a:p>
              <a:p>
                <a:pPr marL="0" indent="0">
                  <a:buNone/>
                </a:pPr>
                <a:r>
                  <a:rPr lang="en-FR" dirty="0"/>
                  <a:t>Procedure Deep(u)</a:t>
                </a:r>
              </a:p>
              <a:p>
                <a:pPr marL="457200" lvl="1" indent="0">
                  <a:buNone/>
                </a:pPr>
                <a:r>
                  <a:rPr lang="en-GB" dirty="0"/>
                  <a:t>F</a:t>
                </a:r>
                <a:r>
                  <a:rPr lang="en-FR" dirty="0"/>
                  <a:t>or each v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/>
                  <a:t> do</a:t>
                </a:r>
              </a:p>
              <a:p>
                <a:pPr marL="914400" lvl="2" indent="0">
                  <a:buNone/>
                </a:pPr>
                <a:r>
                  <a:rPr lang="en-GB" dirty="0"/>
                  <a:t>I</a:t>
                </a:r>
                <a:r>
                  <a:rPr lang="en-FR" dirty="0"/>
                  <a:t>f v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FR" dirty="0"/>
                  <a:t>NotVisited then</a:t>
                </a:r>
              </a:p>
              <a:p>
                <a:pPr marL="1371600" lvl="3" indent="0">
                  <a:buNone/>
                </a:pPr>
                <a:r>
                  <a:rPr lang="en-FR" dirty="0"/>
                  <a:t>Remove(v,NotVisited)</a:t>
                </a:r>
              </a:p>
              <a:p>
                <a:pPr marL="1371600" lvl="3" indent="0">
                  <a:buNone/>
                </a:pPr>
                <a:r>
                  <a:rPr lang="en-FR" dirty="0"/>
                  <a:t>Deep(v)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474D1-A6A2-704C-0DA1-42C306CA4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B453CD9-E93E-0653-FAB4-8D1CA44F7E4B}"/>
              </a:ext>
            </a:extLst>
          </p:cNvPr>
          <p:cNvGrpSpPr/>
          <p:nvPr/>
        </p:nvGrpSpPr>
        <p:grpSpPr>
          <a:xfrm>
            <a:off x="1068946" y="4224270"/>
            <a:ext cx="8799419" cy="646331"/>
            <a:chOff x="1068946" y="4224270"/>
            <a:chExt cx="8799419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56F922-71D1-A68D-2E98-4EB0D33EB780}"/>
                </a:ext>
              </a:extLst>
            </p:cNvPr>
            <p:cNvSpPr/>
            <p:nvPr/>
          </p:nvSpPr>
          <p:spPr>
            <a:xfrm>
              <a:off x="1068946" y="4224270"/>
              <a:ext cx="3863662" cy="4636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601C57-A71E-BC7F-609D-AF3789EDF6B5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4932608" y="4456090"/>
              <a:ext cx="189319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2AA3F8-3D09-A6B7-EC52-4E7790781B9B}"/>
                </a:ext>
              </a:extLst>
            </p:cNvPr>
            <p:cNvSpPr txBox="1"/>
            <p:nvPr/>
          </p:nvSpPr>
          <p:spPr>
            <a:xfrm>
              <a:off x="7096259" y="4224270"/>
              <a:ext cx="2772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Recursive</a:t>
              </a:r>
              <a:r>
                <a:rPr lang="en-FR" dirty="0"/>
                <a:t> implementation:</a:t>
              </a:r>
            </a:p>
            <a:p>
              <a:r>
                <a:rPr lang="en-GB" dirty="0"/>
                <a:t>a single</a:t>
              </a:r>
              <a:r>
                <a:rPr lang="en-FR" dirty="0"/>
                <a:t> neighbor is stored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3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531E-FBF5-2BBD-BCB2-E73CA24B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Recursive code: search depth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8CEA0-DBDF-480A-28F3-8B7941028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d</a:t>
                </a:r>
                <a:r>
                  <a:rPr lang="en-FR" dirty="0"/>
                  <a:t>(t) is the search depth when t vertices have been discovered </a:t>
                </a:r>
              </a:p>
              <a:p>
                <a:r>
                  <a:rPr lang="en-FR" dirty="0"/>
                  <a:t>Theorem 2: when n tends to infinity with high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FR" dirty="0"/>
                  <a:t>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FR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F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=ℓ(</m:t>
                    </m:r>
                    <m:acc>
                      <m:accPr>
                        <m:chr m:val="̆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FR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FR" dirty="0"/>
                  <a:t> is a “mirror”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̆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̆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F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FR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8CEA0-DBDF-480A-28F3-8B7941028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11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489F-A5C7-991B-064F-8A09596F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The mirror function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A3D5E7-4F39-2E50-4697-025ED8B9C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207" y="576018"/>
            <a:ext cx="4147484" cy="500828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D4DDD9-B3F4-FFC3-F221-6AA6EC4BDBE3}"/>
                  </a:ext>
                </a:extLst>
              </p:cNvPr>
              <p:cNvSpPr txBox="1"/>
              <p:nvPr/>
            </p:nvSpPr>
            <p:spPr>
              <a:xfrm>
                <a:off x="2730321" y="2511379"/>
                <a:ext cx="398480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F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D4DDD9-B3F4-FFC3-F221-6AA6EC4BD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21" y="2511379"/>
                <a:ext cx="3984809" cy="693844"/>
              </a:xfrm>
              <a:prstGeom prst="rect">
                <a:avLst/>
              </a:prstGeom>
              <a:blipFill>
                <a:blip r:embed="rId3"/>
                <a:stretch>
                  <a:fillRect l="-1592" b="-1428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C00197E-47A3-8C1A-718D-70E6428A0E19}"/>
              </a:ext>
            </a:extLst>
          </p:cNvPr>
          <p:cNvSpPr txBox="1"/>
          <p:nvPr/>
        </p:nvSpPr>
        <p:spPr>
          <a:xfrm>
            <a:off x="412123" y="1558344"/>
            <a:ext cx="606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800" dirty="0"/>
              <a:t>Depends only on the average outdegree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A9F01C-8FA8-A00F-94AE-942E22D72B78}"/>
                  </a:ext>
                </a:extLst>
              </p:cNvPr>
              <p:cNvSpPr txBox="1"/>
              <p:nvPr/>
            </p:nvSpPr>
            <p:spPr>
              <a:xfrm>
                <a:off x="8160357" y="5568201"/>
                <a:ext cx="2558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</a:t>
                </a:r>
                <a:r>
                  <a:rPr lang="en-FR" dirty="0"/>
                  <a:t>irror function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FR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A9F01C-8FA8-A00F-94AE-942E22D72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57" y="5568201"/>
                <a:ext cx="2558906" cy="369332"/>
              </a:xfrm>
              <a:prstGeom prst="rect">
                <a:avLst/>
              </a:prstGeom>
              <a:blipFill>
                <a:blip r:embed="rId4"/>
                <a:stretch>
                  <a:fillRect l="-1980" t="-6667" b="-2666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DA9149-E1DB-8AA1-B8A9-BA62775EEB07}"/>
              </a:ext>
            </a:extLst>
          </p:cNvPr>
          <p:cNvCxnSpPr/>
          <p:nvPr/>
        </p:nvCxnSpPr>
        <p:spPr>
          <a:xfrm>
            <a:off x="568947" y="6195966"/>
            <a:ext cx="62462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084051D6-534D-2DE6-4CCF-C0DF36E9054C}"/>
              </a:ext>
            </a:extLst>
          </p:cNvPr>
          <p:cNvSpPr/>
          <p:nvPr/>
        </p:nvSpPr>
        <p:spPr>
          <a:xfrm>
            <a:off x="594704" y="3429000"/>
            <a:ext cx="4456090" cy="2766901"/>
          </a:xfrm>
          <a:custGeom>
            <a:avLst/>
            <a:gdLst>
              <a:gd name="connsiteX0" fmla="*/ 0 w 4456090"/>
              <a:gd name="connsiteY0" fmla="*/ 2766966 h 2766966"/>
              <a:gd name="connsiteX1" fmla="*/ 1352282 w 4456090"/>
              <a:gd name="connsiteY1" fmla="*/ 616195 h 2766966"/>
              <a:gd name="connsiteX2" fmla="*/ 2408350 w 4456090"/>
              <a:gd name="connsiteY2" fmla="*/ 23766 h 2766966"/>
              <a:gd name="connsiteX3" fmla="*/ 3580327 w 4456090"/>
              <a:gd name="connsiteY3" fmla="*/ 1234381 h 2766966"/>
              <a:gd name="connsiteX4" fmla="*/ 4456090 w 4456090"/>
              <a:gd name="connsiteY4" fmla="*/ 2766966 h 27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6090" h="2766966">
                <a:moveTo>
                  <a:pt x="0" y="2766966"/>
                </a:moveTo>
                <a:cubicBezTo>
                  <a:pt x="475445" y="1920180"/>
                  <a:pt x="950890" y="1073395"/>
                  <a:pt x="1352282" y="616195"/>
                </a:cubicBezTo>
                <a:cubicBezTo>
                  <a:pt x="1753674" y="158995"/>
                  <a:pt x="2037009" y="-79265"/>
                  <a:pt x="2408350" y="23766"/>
                </a:cubicBezTo>
                <a:cubicBezTo>
                  <a:pt x="2779691" y="126797"/>
                  <a:pt x="3239037" y="777181"/>
                  <a:pt x="3580327" y="1234381"/>
                </a:cubicBezTo>
                <a:cubicBezTo>
                  <a:pt x="3921617" y="1691581"/>
                  <a:pt x="4188853" y="2229273"/>
                  <a:pt x="4456090" y="2766966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3B7A4D-3972-81A0-8272-55E4EAA5AB9C}"/>
                  </a:ext>
                </a:extLst>
              </p:cNvPr>
              <p:cNvSpPr txBox="1"/>
              <p:nvPr/>
            </p:nvSpPr>
            <p:spPr>
              <a:xfrm>
                <a:off x="2668676" y="6300513"/>
                <a:ext cx="281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3B7A4D-3972-81A0-8272-55E4EAA5A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76" y="6300513"/>
                <a:ext cx="281937" cy="276999"/>
              </a:xfrm>
              <a:prstGeom prst="rect">
                <a:avLst/>
              </a:prstGeom>
              <a:blipFill>
                <a:blip r:embed="rId5"/>
                <a:stretch>
                  <a:fillRect l="-21739" r="-4348" b="-1363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5445B9-5268-6754-C963-79777237BCFD}"/>
                  </a:ext>
                </a:extLst>
              </p:cNvPr>
              <p:cNvSpPr txBox="1"/>
              <p:nvPr/>
            </p:nvSpPr>
            <p:spPr>
              <a:xfrm>
                <a:off x="1326522" y="6297343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5445B9-5268-6754-C963-79777237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2" y="6297343"/>
                <a:ext cx="3741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E4C007-97BA-5E59-E2EB-2D5FCB0CB49C}"/>
                  </a:ext>
                </a:extLst>
              </p:cNvPr>
              <p:cNvSpPr txBox="1"/>
              <p:nvPr/>
            </p:nvSpPr>
            <p:spPr>
              <a:xfrm>
                <a:off x="4043966" y="6229145"/>
                <a:ext cx="307109" cy="38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E4C007-97BA-5E59-E2EB-2D5FCB0CB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966" y="6229145"/>
                <a:ext cx="307109" cy="381066"/>
              </a:xfrm>
              <a:prstGeom prst="rect">
                <a:avLst/>
              </a:prstGeom>
              <a:blipFill>
                <a:blip r:embed="rId7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8AFC78-973A-CF2C-2820-43E32B4E2DDF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1513592" y="4657904"/>
            <a:ext cx="2661439" cy="5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19E2F7-8604-39EF-48DB-2FCF921BEA55}"/>
              </a:ext>
            </a:extLst>
          </p:cNvPr>
          <p:cNvCxnSpPr>
            <a:endCxn id="18" idx="0"/>
          </p:cNvCxnSpPr>
          <p:nvPr/>
        </p:nvCxnSpPr>
        <p:spPr>
          <a:xfrm>
            <a:off x="1513592" y="4657904"/>
            <a:ext cx="0" cy="163943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AF69C6-A0BF-8493-F7C1-559C91EB59B5}"/>
              </a:ext>
            </a:extLst>
          </p:cNvPr>
          <p:cNvCxnSpPr>
            <a:stCxn id="10" idx="3"/>
            <a:endCxn id="19" idx="0"/>
          </p:cNvCxnSpPr>
          <p:nvPr/>
        </p:nvCxnSpPr>
        <p:spPr>
          <a:xfrm>
            <a:off x="4175031" y="4663352"/>
            <a:ext cx="22490" cy="156579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4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ABB3-20C0-35C0-E4DF-35EDF1C4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FR" dirty="0"/>
              <a:t>he BGW survivability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6E9FDF-D808-E519-193F-46575E318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FR" dirty="0"/>
                  <a:t>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/>
                  <a:t> is the survivability probability in a BGW tree with random outdegree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FR" dirty="0"/>
                  <a:t> and extinction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FR" dirty="0"/>
                  <a:t>.</a:t>
                </a:r>
              </a:p>
              <a:p>
                <a:pPr lvl="1"/>
                <a:r>
                  <a:rPr lang="en-GB" dirty="0"/>
                  <a:t>The n</a:t>
                </a:r>
                <a:r>
                  <a:rPr lang="en-FR" dirty="0"/>
                  <a:t>on trivial solution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FR" dirty="0"/>
              </a:p>
              <a:p>
                <a:pPr lvl="1"/>
                <a:r>
                  <a:rPr lang="en-FR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FR" dirty="0"/>
                  <a:t> has no universal simple expression contrary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6E9FDF-D808-E519-193F-46575E318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40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D6B02A-7362-940D-0C54-E707F03DD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10" y="2625157"/>
            <a:ext cx="7772400" cy="4017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D1FF3-A3CC-C51C-63BC-EF9700A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Proof of theorem 2 (not easy)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43EC-0580-E139-78F6-978DB3FB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The ascending phase goes through ladder vertices</a:t>
            </a:r>
          </a:p>
          <a:p>
            <a:r>
              <a:rPr lang="en-FR" dirty="0"/>
              <a:t>The descending goes through the same ladder vertices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C43EA-0478-73B8-DA54-A696DD8B76B7}"/>
              </a:ext>
            </a:extLst>
          </p:cNvPr>
          <p:cNvSpPr txBox="1"/>
          <p:nvPr/>
        </p:nvSpPr>
        <p:spPr>
          <a:xfrm>
            <a:off x="838200" y="4292103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FR" dirty="0"/>
              <a:t>scending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FDB4B-8014-7587-0840-E760DC816FE5}"/>
              </a:ext>
            </a:extLst>
          </p:cNvPr>
          <p:cNvSpPr txBox="1"/>
          <p:nvPr/>
        </p:nvSpPr>
        <p:spPr>
          <a:xfrm>
            <a:off x="8640651" y="4310413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</a:t>
            </a:r>
            <a:r>
              <a:rPr lang="en-FR" dirty="0"/>
              <a:t>scending phase</a:t>
            </a:r>
          </a:p>
        </p:txBody>
      </p:sp>
    </p:spTree>
    <p:extLst>
      <p:ext uri="{BB962C8B-B14F-4D97-AF65-F5344CB8AC3E}">
        <p14:creationId xmlns:p14="http://schemas.microsoft.com/office/powerpoint/2010/main" val="400204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5FAE-3569-50CE-FA99-96671990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Proof of theorem 2 (hard)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007FFF-1A14-C63D-AAEB-48A48E2A2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FR" dirty="0"/>
                  <a:t>On the ascending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FR" dirty="0"/>
                  <a:t>between two ladder vertices: average number of visited vertices</a:t>
                </a:r>
              </a:p>
              <a:p>
                <a:endParaRPr lang="en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007FFF-1A14-C63D-AAEB-48A48E2A2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DD41561-6669-31E9-5341-B2687312D8B5}"/>
              </a:ext>
            </a:extLst>
          </p:cNvPr>
          <p:cNvGrpSpPr/>
          <p:nvPr/>
        </p:nvGrpSpPr>
        <p:grpSpPr>
          <a:xfrm flipH="1">
            <a:off x="10805375" y="1720849"/>
            <a:ext cx="656721" cy="1254170"/>
            <a:chOff x="11037194" y="3438659"/>
            <a:chExt cx="656721" cy="12541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0CE0C4-10A9-2B09-07D9-1F3C2A9B5798}"/>
                </a:ext>
              </a:extLst>
            </p:cNvPr>
            <p:cNvSpPr/>
            <p:nvPr/>
          </p:nvSpPr>
          <p:spPr>
            <a:xfrm>
              <a:off x="11037194" y="4001294"/>
              <a:ext cx="193183" cy="184340"/>
            </a:xfrm>
            <a:prstGeom prst="ellipse">
              <a:avLst/>
            </a:prstGeom>
            <a:ln>
              <a:solidFill>
                <a:schemeClr val="accent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0ECA3D2-ACA8-6F48-9F68-ED929E5C0389}"/>
                </a:ext>
              </a:extLst>
            </p:cNvPr>
            <p:cNvCxnSpPr/>
            <p:nvPr/>
          </p:nvCxnSpPr>
          <p:spPr>
            <a:xfrm flipV="1">
              <a:off x="11191741" y="3644721"/>
              <a:ext cx="162059" cy="356573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01A9E01-5F38-8BB4-3CC8-5F244B7B1A55}"/>
                </a:ext>
              </a:extLst>
            </p:cNvPr>
            <p:cNvCxnSpPr/>
            <p:nvPr/>
          </p:nvCxnSpPr>
          <p:spPr>
            <a:xfrm flipV="1">
              <a:off x="11230377" y="3734873"/>
              <a:ext cx="309093" cy="266421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50912E-9B5F-9CEA-B30B-A4F36288E267}"/>
                </a:ext>
              </a:extLst>
            </p:cNvPr>
            <p:cNvSpPr/>
            <p:nvPr/>
          </p:nvSpPr>
          <p:spPr>
            <a:xfrm>
              <a:off x="11068911" y="3438659"/>
              <a:ext cx="625004" cy="811269"/>
            </a:xfrm>
            <a:custGeom>
              <a:avLst/>
              <a:gdLst>
                <a:gd name="connsiteX0" fmla="*/ 6920 w 625004"/>
                <a:gd name="connsiteY0" fmla="*/ 0 h 811269"/>
                <a:gd name="connsiteX1" fmla="*/ 19799 w 625004"/>
                <a:gd name="connsiteY1" fmla="*/ 579549 h 811269"/>
                <a:gd name="connsiteX2" fmla="*/ 174345 w 625004"/>
                <a:gd name="connsiteY2" fmla="*/ 141668 h 811269"/>
                <a:gd name="connsiteX3" fmla="*/ 431923 w 625004"/>
                <a:gd name="connsiteY3" fmla="*/ 115910 h 811269"/>
                <a:gd name="connsiteX4" fmla="*/ 612227 w 625004"/>
                <a:gd name="connsiteY4" fmla="*/ 296214 h 811269"/>
                <a:gd name="connsiteX5" fmla="*/ 71314 w 625004"/>
                <a:gd name="connsiteY5" fmla="*/ 785611 h 811269"/>
                <a:gd name="connsiteX6" fmla="*/ 161466 w 625004"/>
                <a:gd name="connsiteY6" fmla="*/ 746975 h 811269"/>
                <a:gd name="connsiteX7" fmla="*/ 161466 w 625004"/>
                <a:gd name="connsiteY7" fmla="*/ 746975 h 81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5004" h="811269">
                  <a:moveTo>
                    <a:pt x="6920" y="0"/>
                  </a:moveTo>
                  <a:cubicBezTo>
                    <a:pt x="-593" y="277969"/>
                    <a:pt x="-8105" y="555938"/>
                    <a:pt x="19799" y="579549"/>
                  </a:cubicBezTo>
                  <a:cubicBezTo>
                    <a:pt x="47703" y="603160"/>
                    <a:pt x="105658" y="218941"/>
                    <a:pt x="174345" y="141668"/>
                  </a:cubicBezTo>
                  <a:cubicBezTo>
                    <a:pt x="243032" y="64395"/>
                    <a:pt x="358943" y="90152"/>
                    <a:pt x="431923" y="115910"/>
                  </a:cubicBezTo>
                  <a:cubicBezTo>
                    <a:pt x="504903" y="141668"/>
                    <a:pt x="672328" y="184597"/>
                    <a:pt x="612227" y="296214"/>
                  </a:cubicBezTo>
                  <a:cubicBezTo>
                    <a:pt x="552126" y="407831"/>
                    <a:pt x="146441" y="710484"/>
                    <a:pt x="71314" y="785611"/>
                  </a:cubicBezTo>
                  <a:cubicBezTo>
                    <a:pt x="-3813" y="860738"/>
                    <a:pt x="161466" y="746975"/>
                    <a:pt x="161466" y="746975"/>
                  </a:cubicBezTo>
                  <a:lnTo>
                    <a:pt x="161466" y="746975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5FEA91-F6C8-7494-2480-634D724B50B6}"/>
                </a:ext>
              </a:extLst>
            </p:cNvPr>
            <p:cNvCxnSpPr/>
            <p:nvPr/>
          </p:nvCxnSpPr>
          <p:spPr>
            <a:xfrm>
              <a:off x="11103010" y="4302626"/>
              <a:ext cx="0" cy="390203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593F01-B4AC-7C23-B97A-DBE92E0564E8}"/>
                  </a:ext>
                </a:extLst>
              </p:cNvPr>
              <p:cNvSpPr txBox="1"/>
              <p:nvPr/>
            </p:nvSpPr>
            <p:spPr>
              <a:xfrm>
                <a:off x="5640946" y="2975019"/>
                <a:ext cx="913135" cy="10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593F01-B4AC-7C23-B97A-DBE92E05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46" y="2975019"/>
                <a:ext cx="913135" cy="1012521"/>
              </a:xfrm>
              <a:prstGeom prst="rect">
                <a:avLst/>
              </a:prstGeom>
              <a:blipFill>
                <a:blip r:embed="rId3"/>
                <a:stretch>
                  <a:fillRect l="-11111" t="-1250" r="-16667" b="-1750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24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15E3-6D62-938E-02C5-10065171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Proof of theorem 2 (harder)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88813-16EE-27A8-0406-D5F5E64EA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FR" dirty="0"/>
                  <a:t>On the descending phase: the p.g.f of the remaining degree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FR" dirty="0"/>
                  <a:t>) is</a:t>
                </a:r>
              </a:p>
              <a:p>
                <a:endParaRPr lang="en-FR" dirty="0"/>
              </a:p>
              <a:p>
                <a:endParaRPr lang="en-FR" dirty="0"/>
              </a:p>
              <a:p>
                <a:r>
                  <a:rPr lang="en-FR" dirty="0"/>
                  <a:t>The p.g.f. of number of vertices to be visited before dropping to the lower ladder point is</a:t>
                </a:r>
              </a:p>
              <a:p>
                <a:endParaRPr lang="en-FR" dirty="0"/>
              </a:p>
              <a:p>
                <a:endParaRPr lang="en-FR" dirty="0"/>
              </a:p>
              <a:p>
                <a:pPr lvl="1"/>
                <a:r>
                  <a:rPr lang="en-GB" dirty="0"/>
                  <a:t>W</a:t>
                </a:r>
                <a:r>
                  <a:rPr lang="en-FR" dirty="0"/>
                  <a:t>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</a:t>
                </a:r>
                <a:r>
                  <a:rPr lang="en-FR" dirty="0"/>
                  <a:t>ith average</a:t>
                </a:r>
              </a:p>
              <a:p>
                <a:pPr lvl="1"/>
                <a:endParaRPr lang="en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88813-16EE-27A8-0406-D5F5E64EA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BE112-24A9-B771-F573-23DFBFFDDD30}"/>
                  </a:ext>
                </a:extLst>
              </p:cNvPr>
              <p:cNvSpPr txBox="1"/>
              <p:nvPr/>
            </p:nvSpPr>
            <p:spPr>
              <a:xfrm>
                <a:off x="5512157" y="2588653"/>
                <a:ext cx="3531159" cy="67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=(1−</m:t>
                      </m:r>
                      <m:acc>
                        <m:accPr>
                          <m:chr m:val="̆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̆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−1+(1−</m:t>
                          </m:r>
                          <m:acc>
                            <m:accPr>
                              <m:chr m:val="̆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̆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BE112-24A9-B771-F573-23DFBFFDD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157" y="2588653"/>
                <a:ext cx="3531159" cy="670633"/>
              </a:xfrm>
              <a:prstGeom prst="rect">
                <a:avLst/>
              </a:prstGeom>
              <a:blipFill>
                <a:blip r:embed="rId3"/>
                <a:stretch>
                  <a:fillRect l="-1075" t="-9434" r="-2151" b="-1132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85DFF4-C569-24B9-2983-A833A2DE85FA}"/>
                  </a:ext>
                </a:extLst>
              </p:cNvPr>
              <p:cNvSpPr txBox="1"/>
              <p:nvPr/>
            </p:nvSpPr>
            <p:spPr>
              <a:xfrm>
                <a:off x="5422005" y="4302626"/>
                <a:ext cx="4475264" cy="809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=(1−</m:t>
                      </m:r>
                      <m:acc>
                        <m:accPr>
                          <m:chr m:val="̆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acc>
                                    <m:accPr>
                                      <m:chr m:val="̆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̆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+(1−</m:t>
                          </m:r>
                          <m:acc>
                            <m:accPr>
                              <m:chr m:val="̆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̆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85DFF4-C569-24B9-2983-A833A2DE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005" y="4302626"/>
                <a:ext cx="4475264" cy="809196"/>
              </a:xfrm>
              <a:prstGeom prst="rect">
                <a:avLst/>
              </a:prstGeom>
              <a:blipFill>
                <a:blip r:embed="rId4"/>
                <a:stretch>
                  <a:fillRect l="-565" t="-1538" r="-1130" b="-1076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FB921-4044-7DA8-2838-31050360FBAB}"/>
                  </a:ext>
                </a:extLst>
              </p:cNvPr>
              <p:cNvSpPr txBox="1"/>
              <p:nvPr/>
            </p:nvSpPr>
            <p:spPr>
              <a:xfrm>
                <a:off x="5092520" y="5737218"/>
                <a:ext cx="2391296" cy="969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̆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acc>
                                <m:accPr>
                                  <m:chr m:val="̆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FB921-4044-7DA8-2838-31050360F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520" y="5737218"/>
                <a:ext cx="2391296" cy="969304"/>
              </a:xfrm>
              <a:prstGeom prst="rect">
                <a:avLst/>
              </a:prstGeom>
              <a:blipFill>
                <a:blip r:embed="rId5"/>
                <a:stretch>
                  <a:fillRect l="-1579" r="-1579" b="-779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DBE5A30F-DA6F-4826-BA7B-850B90547664}"/>
              </a:ext>
            </a:extLst>
          </p:cNvPr>
          <p:cNvSpPr/>
          <p:nvPr/>
        </p:nvSpPr>
        <p:spPr>
          <a:xfrm>
            <a:off x="11037194" y="4001294"/>
            <a:ext cx="193183" cy="1843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6576BC-6070-3513-0D9C-3E595C90521B}"/>
              </a:ext>
            </a:extLst>
          </p:cNvPr>
          <p:cNvCxnSpPr/>
          <p:nvPr/>
        </p:nvCxnSpPr>
        <p:spPr>
          <a:xfrm flipV="1">
            <a:off x="11191741" y="3644721"/>
            <a:ext cx="162059" cy="356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A4C97B-C2C3-6FBB-1BBA-856A87322847}"/>
              </a:ext>
            </a:extLst>
          </p:cNvPr>
          <p:cNvCxnSpPr/>
          <p:nvPr/>
        </p:nvCxnSpPr>
        <p:spPr>
          <a:xfrm flipV="1">
            <a:off x="11230377" y="3734873"/>
            <a:ext cx="309093" cy="266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C0DB535-91AB-6816-E089-6CB5004FFAB1}"/>
              </a:ext>
            </a:extLst>
          </p:cNvPr>
          <p:cNvSpPr/>
          <p:nvPr/>
        </p:nvSpPr>
        <p:spPr>
          <a:xfrm>
            <a:off x="11068911" y="3438659"/>
            <a:ext cx="625004" cy="811269"/>
          </a:xfrm>
          <a:custGeom>
            <a:avLst/>
            <a:gdLst>
              <a:gd name="connsiteX0" fmla="*/ 6920 w 625004"/>
              <a:gd name="connsiteY0" fmla="*/ 0 h 811269"/>
              <a:gd name="connsiteX1" fmla="*/ 19799 w 625004"/>
              <a:gd name="connsiteY1" fmla="*/ 579549 h 811269"/>
              <a:gd name="connsiteX2" fmla="*/ 174345 w 625004"/>
              <a:gd name="connsiteY2" fmla="*/ 141668 h 811269"/>
              <a:gd name="connsiteX3" fmla="*/ 431923 w 625004"/>
              <a:gd name="connsiteY3" fmla="*/ 115910 h 811269"/>
              <a:gd name="connsiteX4" fmla="*/ 612227 w 625004"/>
              <a:gd name="connsiteY4" fmla="*/ 296214 h 811269"/>
              <a:gd name="connsiteX5" fmla="*/ 71314 w 625004"/>
              <a:gd name="connsiteY5" fmla="*/ 785611 h 811269"/>
              <a:gd name="connsiteX6" fmla="*/ 161466 w 625004"/>
              <a:gd name="connsiteY6" fmla="*/ 746975 h 811269"/>
              <a:gd name="connsiteX7" fmla="*/ 161466 w 625004"/>
              <a:gd name="connsiteY7" fmla="*/ 746975 h 81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04" h="811269">
                <a:moveTo>
                  <a:pt x="6920" y="0"/>
                </a:moveTo>
                <a:cubicBezTo>
                  <a:pt x="-593" y="277969"/>
                  <a:pt x="-8105" y="555938"/>
                  <a:pt x="19799" y="579549"/>
                </a:cubicBezTo>
                <a:cubicBezTo>
                  <a:pt x="47703" y="603160"/>
                  <a:pt x="105658" y="218941"/>
                  <a:pt x="174345" y="141668"/>
                </a:cubicBezTo>
                <a:cubicBezTo>
                  <a:pt x="243032" y="64395"/>
                  <a:pt x="358943" y="90152"/>
                  <a:pt x="431923" y="115910"/>
                </a:cubicBezTo>
                <a:cubicBezTo>
                  <a:pt x="504903" y="141668"/>
                  <a:pt x="672328" y="184597"/>
                  <a:pt x="612227" y="296214"/>
                </a:cubicBezTo>
                <a:cubicBezTo>
                  <a:pt x="552126" y="407831"/>
                  <a:pt x="146441" y="710484"/>
                  <a:pt x="71314" y="785611"/>
                </a:cubicBezTo>
                <a:cubicBezTo>
                  <a:pt x="-3813" y="860738"/>
                  <a:pt x="161466" y="746975"/>
                  <a:pt x="161466" y="746975"/>
                </a:cubicBezTo>
                <a:lnTo>
                  <a:pt x="161466" y="74697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6FC88B-FAC1-62E5-C3A1-E9E2FDE4E930}"/>
              </a:ext>
            </a:extLst>
          </p:cNvPr>
          <p:cNvCxnSpPr/>
          <p:nvPr/>
        </p:nvCxnSpPr>
        <p:spPr>
          <a:xfrm>
            <a:off x="11103010" y="4302626"/>
            <a:ext cx="0" cy="390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8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D12D-18F9-D967-32EF-C955966C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Numerical applications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164923-90D5-A892-2B52-1630BF9F8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50" y="2572901"/>
            <a:ext cx="4211391" cy="27198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DACE3-816A-402F-0B5E-439901CA8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4695894" cy="3602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15BF1-1553-A89C-543E-AC50AC062A60}"/>
                  </a:ext>
                </a:extLst>
              </p:cNvPr>
              <p:cNvSpPr txBox="1"/>
              <p:nvPr/>
            </p:nvSpPr>
            <p:spPr>
              <a:xfrm>
                <a:off x="2366943" y="5959527"/>
                <a:ext cx="10243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 </m:t>
                      </m:r>
                    </m:oMath>
                  </m:oMathPara>
                </a14:m>
                <a:endParaRPr lang="en-FR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15BF1-1553-A89C-543E-AC50AC06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943" y="5959527"/>
                <a:ext cx="1024383" cy="430887"/>
              </a:xfrm>
              <a:prstGeom prst="rect">
                <a:avLst/>
              </a:prstGeom>
              <a:blipFill>
                <a:blip r:embed="rId4"/>
                <a:stretch>
                  <a:fillRect l="-7407" t="-8571" r="-13580" b="-3428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99B0D-488F-1DD3-B39C-5A08E1C817A5}"/>
                  </a:ext>
                </a:extLst>
              </p:cNvPr>
              <p:cNvSpPr txBox="1"/>
              <p:nvPr/>
            </p:nvSpPr>
            <p:spPr>
              <a:xfrm>
                <a:off x="7776293" y="5914001"/>
                <a:ext cx="10243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 </m:t>
                      </m:r>
                    </m:oMath>
                  </m:oMathPara>
                </a14:m>
                <a:endParaRPr lang="en-FR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99B0D-488F-1DD3-B39C-5A08E1C8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293" y="5914001"/>
                <a:ext cx="1024383" cy="430887"/>
              </a:xfrm>
              <a:prstGeom prst="rect">
                <a:avLst/>
              </a:prstGeom>
              <a:blipFill>
                <a:blip r:embed="rId5"/>
                <a:stretch>
                  <a:fillRect l="-7317" t="-8571" r="-12195" b="-3714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68487E-97F1-C642-DF65-2DF5A7EF6CE7}"/>
                  </a:ext>
                </a:extLst>
              </p:cNvPr>
              <p:cNvSpPr txBox="1"/>
              <p:nvPr/>
            </p:nvSpPr>
            <p:spPr>
              <a:xfrm>
                <a:off x="2784397" y="5349143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68487E-97F1-C642-DF65-2DF5A7EF6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97" y="5349143"/>
                <a:ext cx="189474" cy="276999"/>
              </a:xfrm>
              <a:prstGeom prst="rect">
                <a:avLst/>
              </a:prstGeom>
              <a:blipFill>
                <a:blip r:embed="rId6"/>
                <a:stretch>
                  <a:fillRect l="-25000" r="-18750" b="-416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1B408-9B9B-04D9-B514-D200FC695B53}"/>
                  </a:ext>
                </a:extLst>
              </p:cNvPr>
              <p:cNvSpPr txBox="1"/>
              <p:nvPr/>
            </p:nvSpPr>
            <p:spPr>
              <a:xfrm>
                <a:off x="8705939" y="5352087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1B408-9B9B-04D9-B514-D200FC695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39" y="5352087"/>
                <a:ext cx="189474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BE1392-2CC7-EB67-787C-F86170603F99}"/>
                  </a:ext>
                </a:extLst>
              </p:cNvPr>
              <p:cNvSpPr txBox="1"/>
              <p:nvPr/>
            </p:nvSpPr>
            <p:spPr>
              <a:xfrm>
                <a:off x="9942490" y="1492860"/>
                <a:ext cx="4628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BE1392-2CC7-EB67-787C-F86170603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490" y="1492860"/>
                <a:ext cx="462883" cy="276999"/>
              </a:xfrm>
              <a:prstGeom prst="rect">
                <a:avLst/>
              </a:prstGeom>
              <a:blipFill>
                <a:blip r:embed="rId8"/>
                <a:stretch>
                  <a:fillRect l="-7895" r="-15789" b="-3478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6C053E-9C18-614C-EE71-506601ED51F6}"/>
                  </a:ext>
                </a:extLst>
              </p:cNvPr>
              <p:cNvSpPr txBox="1"/>
              <p:nvPr/>
            </p:nvSpPr>
            <p:spPr>
              <a:xfrm>
                <a:off x="9903312" y="4095481"/>
                <a:ext cx="5020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6C053E-9C18-614C-EE71-506601ED5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312" y="4095481"/>
                <a:ext cx="502061" cy="276999"/>
              </a:xfrm>
              <a:prstGeom prst="rect">
                <a:avLst/>
              </a:prstGeom>
              <a:blipFill>
                <a:blip r:embed="rId9"/>
                <a:stretch>
                  <a:fillRect l="-12500" r="-15000" b="-3478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73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1F6D-3432-BE83-AF52-A340CDE0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91E7C-DDEC-72ED-2CC6-5DC01612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R"/>
          </a:p>
        </p:txBody>
      </p:sp>
      <p:pic>
        <p:nvPicPr>
          <p:cNvPr id="2050" name="Picture 2" descr="Winter solstice 2023: What to know, watch sunrise live from Stonehenge">
            <a:extLst>
              <a:ext uri="{FF2B5EF4-FFF2-40B4-BE49-F238E27FC236}">
                <a16:creationId xmlns:a16="http://schemas.microsoft.com/office/drawing/2014/main" id="{270A549E-15DB-446A-6635-52AA3565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1" y="1731742"/>
            <a:ext cx="6810756" cy="45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6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42C3-C204-A887-C654-B344DC29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Random walk and deep search in (di)graphs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B079-61A5-E378-A4A6-BA3464962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Google search “who built Stonehenge”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847CF-1FEF-210A-F6FC-7032DF38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286000"/>
            <a:ext cx="5156200" cy="402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D83F4-AD19-F447-16FF-9E68B2F2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652" y="1494631"/>
            <a:ext cx="5095188" cy="4817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2BED8E-5011-33C2-BB5C-A9CD2D7909BC}"/>
              </a:ext>
            </a:extLst>
          </p:cNvPr>
          <p:cNvSpPr txBox="1"/>
          <p:nvPr/>
        </p:nvSpPr>
        <p:spPr>
          <a:xfrm>
            <a:off x="2176529" y="6402943"/>
            <a:ext cx="204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Most popular pages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B9389-B691-7E42-9334-2ED66C122752}"/>
              </a:ext>
            </a:extLst>
          </p:cNvPr>
          <p:cNvSpPr txBox="1"/>
          <p:nvPr/>
        </p:nvSpPr>
        <p:spPr>
          <a:xfrm>
            <a:off x="8178365" y="6366229"/>
            <a:ext cx="205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Least popular pages</a:t>
            </a:r>
          </a:p>
        </p:txBody>
      </p:sp>
    </p:spTree>
    <p:extLst>
      <p:ext uri="{BB962C8B-B14F-4D97-AF65-F5344CB8AC3E}">
        <p14:creationId xmlns:p14="http://schemas.microsoft.com/office/powerpoint/2010/main" val="151235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1ED1-4A6C-C128-AB57-DDE78732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FR" dirty="0"/>
              <a:t>ertex Popularity in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ADE00-5B11-6EC1-6B52-D70C284D9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64876" cy="4351338"/>
              </a:xfrm>
            </p:spPr>
            <p:txBody>
              <a:bodyPr/>
              <a:lstStyle/>
              <a:p>
                <a:r>
                  <a:rPr lang="en-GB" dirty="0"/>
                  <a:t>Popularity=S</a:t>
                </a:r>
                <a:r>
                  <a:rPr lang="en-FR" dirty="0"/>
                  <a:t>tationary weights in graph crawling</a:t>
                </a:r>
              </a:p>
              <a:p>
                <a:endParaRPr lang="en-FR" dirty="0"/>
              </a:p>
              <a:p>
                <a:r>
                  <a:rPr lang="en-FR" dirty="0"/>
                  <a:t>Google web crawling (several in parallel, every day)</a:t>
                </a:r>
              </a:p>
              <a:p>
                <a:pPr lvl="1"/>
                <a:r>
                  <a:rPr lang="en-GB" dirty="0"/>
                  <a:t>R</a:t>
                </a:r>
                <a:r>
                  <a:rPr lang="en-FR" dirty="0"/>
                  <a:t>andom walk 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FR" dirty="0"/>
                  <a:t> Deep First Search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ADE00-5B11-6EC1-6B52-D70C284D9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64876" cy="4351338"/>
              </a:xfrm>
              <a:blipFill>
                <a:blip r:embed="rId2"/>
                <a:stretch>
                  <a:fillRect l="-1883" t="-2326" r="-2301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World Wide Web: A Graph-Theoretic Perspective | Semantic Scholar">
            <a:extLst>
              <a:ext uri="{FF2B5EF4-FFF2-40B4-BE49-F238E27FC236}">
                <a16:creationId xmlns:a16="http://schemas.microsoft.com/office/drawing/2014/main" id="{123127E7-5675-7150-EE3C-51E2D0B2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85" y="489397"/>
            <a:ext cx="4793186" cy="58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EC42-7F9B-9C60-F183-8C2993FD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Model of random digraph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6027-548E-0D33-ACED-43939DCA5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FR" dirty="0"/>
                  <a:t>Undirected graph over n vertices</a:t>
                </a:r>
              </a:p>
              <a:p>
                <a:pPr lvl="1"/>
                <a:r>
                  <a:rPr lang="en-GB" dirty="0"/>
                  <a:t>E</a:t>
                </a:r>
                <a:r>
                  <a:rPr lang="en-FR" dirty="0"/>
                  <a:t>very vertex randomly selects 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FR" dirty="0"/>
                  <a:t> outgoing neighbor arcs</a:t>
                </a:r>
              </a:p>
              <a:p>
                <a:pPr lvl="1"/>
                <a:r>
                  <a:rPr lang="en-GB" dirty="0"/>
                  <a:t>T</a:t>
                </a:r>
                <a:r>
                  <a:rPr lang="en-FR" dirty="0"/>
                  <a:t>he degrees 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FR" dirty="0"/>
                  <a:t> are i.i.d random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FR" dirty="0"/>
                  <a:t>with a finite variance.</a:t>
                </a:r>
              </a:p>
              <a:p>
                <a:pPr lvl="1"/>
                <a:r>
                  <a:rPr lang="en-GB" dirty="0"/>
                  <a:t>A</a:t>
                </a:r>
                <a:r>
                  <a:rPr lang="en-FR" dirty="0"/>
                  <a:t> vertex can loop on itself</a:t>
                </a:r>
              </a:p>
              <a:p>
                <a:pPr lvl="1"/>
                <a:r>
                  <a:rPr lang="en-GB" dirty="0"/>
                  <a:t>T</a:t>
                </a:r>
                <a:r>
                  <a:rPr lang="en-FR" dirty="0"/>
                  <a:t>wo arcs may have same end vertices.</a:t>
                </a:r>
              </a:p>
              <a:p>
                <a:pPr lvl="1"/>
                <a:endParaRPr lang="en-FR" dirty="0"/>
              </a:p>
              <a:p>
                <a:r>
                  <a:rPr lang="en-FR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FR" dirty="0"/>
                  <a:t> the DFS starts on a supercritical tree. Our hypothesis</a:t>
                </a:r>
              </a:p>
              <a:p>
                <a:pPr lvl="1"/>
                <a:endParaRPr lang="en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6027-548E-0D33-ACED-43939DCA5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20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97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5974-3736-ADC7-2C33-E0F056AF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FR" dirty="0"/>
              <a:t>ome selected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0C6CA-07A9-B466-8296-5CFBCBB05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dirty="0"/>
              <a:t>Tarjan </a:t>
            </a:r>
            <a:r>
              <a:rPr lang="en-FR" dirty="0">
                <a:solidFill>
                  <a:srgbClr val="FF0000"/>
                </a:solidFill>
              </a:rPr>
              <a:t>the inventor of DFS</a:t>
            </a:r>
          </a:p>
          <a:p>
            <a:r>
              <a:rPr lang="en-FR" dirty="0"/>
              <a:t>Donald E. Knuth, the AoCP vol 4C </a:t>
            </a:r>
            <a:r>
              <a:rPr lang="en-FR" dirty="0">
                <a:solidFill>
                  <a:srgbClr val="FF0000"/>
                </a:solidFill>
              </a:rPr>
              <a:t>exercise about the exponential degree</a:t>
            </a:r>
          </a:p>
          <a:p>
            <a:r>
              <a:rPr lang="en-GB" b="0" i="0" u="none" strike="noStrike" dirty="0">
                <a:effectLst/>
              </a:rPr>
              <a:t>Laurent </a:t>
            </a:r>
            <a:r>
              <a:rPr lang="en-GB" b="0" i="0" u="none" strike="noStrike" dirty="0" err="1">
                <a:effectLst/>
              </a:rPr>
              <a:t>Ménard</a:t>
            </a:r>
            <a:r>
              <a:rPr lang="en-GB" b="0" i="0" u="none" strike="noStrike" dirty="0">
                <a:effectLst/>
              </a:rPr>
              <a:t> Nathan </a:t>
            </a:r>
            <a:r>
              <a:rPr lang="en-GB" b="0" i="0" u="none" strike="noStrike" dirty="0" err="1">
                <a:effectLst/>
              </a:rPr>
              <a:t>Noiry</a:t>
            </a:r>
            <a:r>
              <a:rPr lang="en-GB" b="0" i="0" u="none" strike="noStrike" dirty="0">
                <a:effectLst/>
              </a:rPr>
              <a:t> </a:t>
            </a:r>
            <a:r>
              <a:rPr lang="en-GB" b="0" i="0" u="none" strike="noStrike" dirty="0" err="1">
                <a:effectLst/>
              </a:rPr>
              <a:t>Nathanaël</a:t>
            </a:r>
            <a:r>
              <a:rPr lang="en-GB" b="0" i="0" u="none" strike="noStrike" dirty="0">
                <a:effectLst/>
              </a:rPr>
              <a:t> Enriquez, Gabriel </a:t>
            </a:r>
            <a:r>
              <a:rPr lang="en-GB" b="0" i="0" u="none" strike="noStrike" dirty="0" err="1">
                <a:effectLst/>
              </a:rPr>
              <a:t>Faraud</a:t>
            </a:r>
            <a:r>
              <a:rPr lang="en-GB" b="0" i="0" u="none" strike="noStrike" dirty="0">
                <a:effectLst/>
              </a:rPr>
              <a:t>. Depth first exploration of a configuration model. Electron. J. </a:t>
            </a:r>
            <a:r>
              <a:rPr lang="en-GB" b="0" i="0" u="none" strike="noStrike" dirty="0" err="1">
                <a:effectLst/>
              </a:rPr>
              <a:t>Probab</a:t>
            </a:r>
            <a:r>
              <a:rPr lang="en-GB" b="0" i="0" u="none" strike="noStrike" dirty="0">
                <a:effectLst/>
              </a:rPr>
              <a:t>., (53), 2022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DFS on undirected graph</a:t>
            </a:r>
          </a:p>
          <a:p>
            <a:r>
              <a:rPr lang="en-GB" dirty="0"/>
              <a:t>PJ, SJ. Depth-First Search performance in a random digraph with </a:t>
            </a:r>
            <a:r>
              <a:rPr lang="en-GB" dirty="0">
                <a:solidFill>
                  <a:srgbClr val="FF0000"/>
                </a:solidFill>
              </a:rPr>
              <a:t>geometric outdegree distribution</a:t>
            </a:r>
            <a:r>
              <a:rPr lang="en-GB" dirty="0"/>
              <a:t>. La </a:t>
            </a:r>
            <a:r>
              <a:rPr lang="en-GB" dirty="0" err="1"/>
              <a:t>Matematica</a:t>
            </a:r>
            <a:r>
              <a:rPr lang="en-GB" dirty="0"/>
              <a:t> (2024).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07308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4CEA8-1B8F-85F7-64F4-53B82F08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The Deep First Search in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C600-D8FE-234F-D123-1D538FECE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R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127CFC-A702-7458-1534-E42FB42618DE}"/>
              </a:ext>
            </a:extLst>
          </p:cNvPr>
          <p:cNvCxnSpPr/>
          <p:nvPr/>
        </p:nvCxnSpPr>
        <p:spPr>
          <a:xfrm>
            <a:off x="2176530" y="4932608"/>
            <a:ext cx="62462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C1870D7B-5831-C64A-5E8F-93A383CA987C}"/>
              </a:ext>
            </a:extLst>
          </p:cNvPr>
          <p:cNvSpPr/>
          <p:nvPr/>
        </p:nvSpPr>
        <p:spPr>
          <a:xfrm>
            <a:off x="2202287" y="2165642"/>
            <a:ext cx="4456090" cy="2766901"/>
          </a:xfrm>
          <a:custGeom>
            <a:avLst/>
            <a:gdLst>
              <a:gd name="connsiteX0" fmla="*/ 0 w 4456090"/>
              <a:gd name="connsiteY0" fmla="*/ 2766966 h 2766966"/>
              <a:gd name="connsiteX1" fmla="*/ 1352282 w 4456090"/>
              <a:gd name="connsiteY1" fmla="*/ 616195 h 2766966"/>
              <a:gd name="connsiteX2" fmla="*/ 2408350 w 4456090"/>
              <a:gd name="connsiteY2" fmla="*/ 23766 h 2766966"/>
              <a:gd name="connsiteX3" fmla="*/ 3580327 w 4456090"/>
              <a:gd name="connsiteY3" fmla="*/ 1234381 h 2766966"/>
              <a:gd name="connsiteX4" fmla="*/ 4456090 w 4456090"/>
              <a:gd name="connsiteY4" fmla="*/ 2766966 h 276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6090" h="2766966">
                <a:moveTo>
                  <a:pt x="0" y="2766966"/>
                </a:moveTo>
                <a:cubicBezTo>
                  <a:pt x="475445" y="1920180"/>
                  <a:pt x="950890" y="1073395"/>
                  <a:pt x="1352282" y="616195"/>
                </a:cubicBezTo>
                <a:cubicBezTo>
                  <a:pt x="1753674" y="158995"/>
                  <a:pt x="2037009" y="-79265"/>
                  <a:pt x="2408350" y="23766"/>
                </a:cubicBezTo>
                <a:cubicBezTo>
                  <a:pt x="2779691" y="126797"/>
                  <a:pt x="3239037" y="777181"/>
                  <a:pt x="3580327" y="1234381"/>
                </a:cubicBezTo>
                <a:cubicBezTo>
                  <a:pt x="3921617" y="1691581"/>
                  <a:pt x="4188853" y="2229273"/>
                  <a:pt x="4456090" y="2766966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931D2-519A-516D-9B4B-084F7A01911E}"/>
              </a:ext>
            </a:extLst>
          </p:cNvPr>
          <p:cNvSpPr txBox="1"/>
          <p:nvPr/>
        </p:nvSpPr>
        <p:spPr>
          <a:xfrm>
            <a:off x="8654603" y="4417454"/>
            <a:ext cx="214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# discovered vertices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DC035-A291-F454-62B9-B74EF808AC7B}"/>
              </a:ext>
            </a:extLst>
          </p:cNvPr>
          <p:cNvSpPr txBox="1"/>
          <p:nvPr/>
        </p:nvSpPr>
        <p:spPr>
          <a:xfrm>
            <a:off x="2119541" y="5147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DFF0C-E1FB-AAB3-E2C4-22DBA9187C0E}"/>
              </a:ext>
            </a:extLst>
          </p:cNvPr>
          <p:cNvSpPr txBox="1"/>
          <p:nvPr/>
        </p:nvSpPr>
        <p:spPr>
          <a:xfrm>
            <a:off x="8269536" y="51172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610507-9516-E3BD-7C3A-40E30E930CE0}"/>
                  </a:ext>
                </a:extLst>
              </p:cNvPr>
              <p:cNvSpPr txBox="1"/>
              <p:nvPr/>
            </p:nvSpPr>
            <p:spPr>
              <a:xfrm>
                <a:off x="4417228" y="5185388"/>
                <a:ext cx="1510477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610507-9516-E3BD-7C3A-40E30E930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228" y="5185388"/>
                <a:ext cx="1510477" cy="526298"/>
              </a:xfrm>
              <a:prstGeom prst="rect">
                <a:avLst/>
              </a:prstGeom>
              <a:blipFill>
                <a:blip r:embed="rId2"/>
                <a:stretch>
                  <a:fillRect l="-3361" t="-4762" r="-1681" b="-1428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F0DDFC-3BBC-779B-1EAD-56FC85DF9CAE}"/>
                  </a:ext>
                </a:extLst>
              </p:cNvPr>
              <p:cNvSpPr txBox="1"/>
              <p:nvPr/>
            </p:nvSpPr>
            <p:spPr>
              <a:xfrm>
                <a:off x="6506330" y="5087732"/>
                <a:ext cx="267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F0DDFC-3BBC-779B-1EAD-56FC85DF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30" y="5087732"/>
                <a:ext cx="267957" cy="276999"/>
              </a:xfrm>
              <a:prstGeom prst="rect">
                <a:avLst/>
              </a:prstGeom>
              <a:blipFill>
                <a:blip r:embed="rId3"/>
                <a:stretch>
                  <a:fillRect l="-18182" r="-4545" b="-1304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3CCE8D-D35D-1237-6C6D-3887310A6D57}"/>
              </a:ext>
            </a:extLst>
          </p:cNvPr>
          <p:cNvCxnSpPr/>
          <p:nvPr/>
        </p:nvCxnSpPr>
        <p:spPr>
          <a:xfrm flipH="1">
            <a:off x="4417228" y="2165642"/>
            <a:ext cx="13104" cy="276690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2058DA-B04C-B885-741E-1537AC5BE359}"/>
              </a:ext>
            </a:extLst>
          </p:cNvPr>
          <p:cNvGrpSpPr/>
          <p:nvPr/>
        </p:nvGrpSpPr>
        <p:grpSpPr>
          <a:xfrm>
            <a:off x="938008" y="4735270"/>
            <a:ext cx="1483219" cy="1781690"/>
            <a:chOff x="938008" y="4735270"/>
            <a:chExt cx="1483219" cy="178169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0915B5C-53AB-68C0-B305-88443284895F}"/>
                </a:ext>
              </a:extLst>
            </p:cNvPr>
            <p:cNvSpPr/>
            <p:nvPr/>
          </p:nvSpPr>
          <p:spPr>
            <a:xfrm>
              <a:off x="1068946" y="5846929"/>
              <a:ext cx="323925" cy="387930"/>
            </a:xfrm>
            <a:custGeom>
              <a:avLst/>
              <a:gdLst>
                <a:gd name="connsiteX0" fmla="*/ 0 w 323925"/>
                <a:gd name="connsiteY0" fmla="*/ 334930 h 387930"/>
                <a:gd name="connsiteX1" fmla="*/ 115910 w 323925"/>
                <a:gd name="connsiteY1" fmla="*/ 79 h 387930"/>
                <a:gd name="connsiteX2" fmla="*/ 309093 w 323925"/>
                <a:gd name="connsiteY2" fmla="*/ 360688 h 387930"/>
                <a:gd name="connsiteX3" fmla="*/ 296215 w 323925"/>
                <a:gd name="connsiteY3" fmla="*/ 334930 h 38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925" h="387930">
                  <a:moveTo>
                    <a:pt x="0" y="334930"/>
                  </a:moveTo>
                  <a:cubicBezTo>
                    <a:pt x="32197" y="165358"/>
                    <a:pt x="64395" y="-4214"/>
                    <a:pt x="115910" y="79"/>
                  </a:cubicBezTo>
                  <a:cubicBezTo>
                    <a:pt x="167425" y="4372"/>
                    <a:pt x="279042" y="304880"/>
                    <a:pt x="309093" y="360688"/>
                  </a:cubicBezTo>
                  <a:cubicBezTo>
                    <a:pt x="339144" y="416496"/>
                    <a:pt x="317679" y="375713"/>
                    <a:pt x="296215" y="33493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5110969-9D50-1987-D23D-AF382490262F}"/>
                </a:ext>
              </a:extLst>
            </p:cNvPr>
            <p:cNvSpPr/>
            <p:nvPr/>
          </p:nvSpPr>
          <p:spPr>
            <a:xfrm>
              <a:off x="1388773" y="5844781"/>
              <a:ext cx="323925" cy="387930"/>
            </a:xfrm>
            <a:custGeom>
              <a:avLst/>
              <a:gdLst>
                <a:gd name="connsiteX0" fmla="*/ 0 w 323925"/>
                <a:gd name="connsiteY0" fmla="*/ 334930 h 387930"/>
                <a:gd name="connsiteX1" fmla="*/ 115910 w 323925"/>
                <a:gd name="connsiteY1" fmla="*/ 79 h 387930"/>
                <a:gd name="connsiteX2" fmla="*/ 309093 w 323925"/>
                <a:gd name="connsiteY2" fmla="*/ 360688 h 387930"/>
                <a:gd name="connsiteX3" fmla="*/ 296215 w 323925"/>
                <a:gd name="connsiteY3" fmla="*/ 334930 h 38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925" h="387930">
                  <a:moveTo>
                    <a:pt x="0" y="334930"/>
                  </a:moveTo>
                  <a:cubicBezTo>
                    <a:pt x="32197" y="165358"/>
                    <a:pt x="64395" y="-4214"/>
                    <a:pt x="115910" y="79"/>
                  </a:cubicBezTo>
                  <a:cubicBezTo>
                    <a:pt x="167425" y="4372"/>
                    <a:pt x="279042" y="304880"/>
                    <a:pt x="309093" y="360688"/>
                  </a:cubicBezTo>
                  <a:cubicBezTo>
                    <a:pt x="339144" y="416496"/>
                    <a:pt x="317679" y="375713"/>
                    <a:pt x="296215" y="33493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33A51D8-B2A1-1D43-3824-7E75678673D3}"/>
                </a:ext>
              </a:extLst>
            </p:cNvPr>
            <p:cNvSpPr/>
            <p:nvPr/>
          </p:nvSpPr>
          <p:spPr>
            <a:xfrm>
              <a:off x="1725769" y="5563673"/>
              <a:ext cx="231820" cy="605307"/>
            </a:xfrm>
            <a:custGeom>
              <a:avLst/>
              <a:gdLst>
                <a:gd name="connsiteX0" fmla="*/ 0 w 231820"/>
                <a:gd name="connsiteY0" fmla="*/ 605307 h 605307"/>
                <a:gd name="connsiteX1" fmla="*/ 103031 w 231820"/>
                <a:gd name="connsiteY1" fmla="*/ 218941 h 605307"/>
                <a:gd name="connsiteX2" fmla="*/ 231820 w 231820"/>
                <a:gd name="connsiteY2" fmla="*/ 0 h 6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820" h="605307">
                  <a:moveTo>
                    <a:pt x="0" y="605307"/>
                  </a:moveTo>
                  <a:cubicBezTo>
                    <a:pt x="32197" y="462566"/>
                    <a:pt x="64394" y="319825"/>
                    <a:pt x="103031" y="218941"/>
                  </a:cubicBezTo>
                  <a:cubicBezTo>
                    <a:pt x="141668" y="118057"/>
                    <a:pt x="186744" y="59028"/>
                    <a:pt x="231820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EFD9766-1699-F4EF-3080-4C16A46E261A}"/>
                </a:ext>
              </a:extLst>
            </p:cNvPr>
            <p:cNvSpPr/>
            <p:nvPr/>
          </p:nvSpPr>
          <p:spPr>
            <a:xfrm>
              <a:off x="2060619" y="4735270"/>
              <a:ext cx="360608" cy="3986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63CDCD-B175-1E0B-C5BE-2CC9B0B1F469}"/>
                </a:ext>
              </a:extLst>
            </p:cNvPr>
            <p:cNvSpPr/>
            <p:nvPr/>
          </p:nvSpPr>
          <p:spPr>
            <a:xfrm>
              <a:off x="938008" y="5351309"/>
              <a:ext cx="1302913" cy="116565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1BE12F-EC04-5AAD-2AA2-DCD893957880}"/>
              </a:ext>
            </a:extLst>
          </p:cNvPr>
          <p:cNvGrpSpPr/>
          <p:nvPr/>
        </p:nvGrpSpPr>
        <p:grpSpPr>
          <a:xfrm>
            <a:off x="6341123" y="4720243"/>
            <a:ext cx="1748107" cy="1776618"/>
            <a:chOff x="6341123" y="4720243"/>
            <a:chExt cx="1748107" cy="1776618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DF247E1-925D-4CBF-1596-AAC70CEE48A4}"/>
                </a:ext>
              </a:extLst>
            </p:cNvPr>
            <p:cNvSpPr/>
            <p:nvPr/>
          </p:nvSpPr>
          <p:spPr>
            <a:xfrm>
              <a:off x="6619741" y="5537915"/>
              <a:ext cx="309093" cy="669702"/>
            </a:xfrm>
            <a:custGeom>
              <a:avLst/>
              <a:gdLst>
                <a:gd name="connsiteX0" fmla="*/ 0 w 309093"/>
                <a:gd name="connsiteY0" fmla="*/ 0 h 669702"/>
                <a:gd name="connsiteX1" fmla="*/ 167425 w 309093"/>
                <a:gd name="connsiteY1" fmla="*/ 270457 h 669702"/>
                <a:gd name="connsiteX2" fmla="*/ 309093 w 309093"/>
                <a:gd name="connsiteY2" fmla="*/ 669702 h 6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093" h="669702">
                  <a:moveTo>
                    <a:pt x="0" y="0"/>
                  </a:moveTo>
                  <a:cubicBezTo>
                    <a:pt x="57955" y="79420"/>
                    <a:pt x="115910" y="158840"/>
                    <a:pt x="167425" y="270457"/>
                  </a:cubicBezTo>
                  <a:cubicBezTo>
                    <a:pt x="218940" y="382074"/>
                    <a:pt x="264016" y="525888"/>
                    <a:pt x="309093" y="669702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C18FC48-85CB-A666-79EA-1BFBC298678A}"/>
                </a:ext>
              </a:extLst>
            </p:cNvPr>
            <p:cNvSpPr/>
            <p:nvPr/>
          </p:nvSpPr>
          <p:spPr>
            <a:xfrm>
              <a:off x="6952445" y="5820587"/>
              <a:ext cx="323925" cy="387930"/>
            </a:xfrm>
            <a:custGeom>
              <a:avLst/>
              <a:gdLst>
                <a:gd name="connsiteX0" fmla="*/ 0 w 323925"/>
                <a:gd name="connsiteY0" fmla="*/ 334930 h 387930"/>
                <a:gd name="connsiteX1" fmla="*/ 115910 w 323925"/>
                <a:gd name="connsiteY1" fmla="*/ 79 h 387930"/>
                <a:gd name="connsiteX2" fmla="*/ 309093 w 323925"/>
                <a:gd name="connsiteY2" fmla="*/ 360688 h 387930"/>
                <a:gd name="connsiteX3" fmla="*/ 296215 w 323925"/>
                <a:gd name="connsiteY3" fmla="*/ 334930 h 38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925" h="387930">
                  <a:moveTo>
                    <a:pt x="0" y="334930"/>
                  </a:moveTo>
                  <a:cubicBezTo>
                    <a:pt x="32197" y="165358"/>
                    <a:pt x="64395" y="-4214"/>
                    <a:pt x="115910" y="79"/>
                  </a:cubicBezTo>
                  <a:cubicBezTo>
                    <a:pt x="167425" y="4372"/>
                    <a:pt x="279042" y="304880"/>
                    <a:pt x="309093" y="360688"/>
                  </a:cubicBezTo>
                  <a:cubicBezTo>
                    <a:pt x="339144" y="416496"/>
                    <a:pt x="317679" y="375713"/>
                    <a:pt x="296215" y="33493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A9099B3-8EE0-222D-07F9-B6126BC43315}"/>
                </a:ext>
              </a:extLst>
            </p:cNvPr>
            <p:cNvSpPr/>
            <p:nvPr/>
          </p:nvSpPr>
          <p:spPr>
            <a:xfrm>
              <a:off x="7272272" y="5844197"/>
              <a:ext cx="323925" cy="387930"/>
            </a:xfrm>
            <a:custGeom>
              <a:avLst/>
              <a:gdLst>
                <a:gd name="connsiteX0" fmla="*/ 0 w 323925"/>
                <a:gd name="connsiteY0" fmla="*/ 334930 h 387930"/>
                <a:gd name="connsiteX1" fmla="*/ 115910 w 323925"/>
                <a:gd name="connsiteY1" fmla="*/ 79 h 387930"/>
                <a:gd name="connsiteX2" fmla="*/ 309093 w 323925"/>
                <a:gd name="connsiteY2" fmla="*/ 360688 h 387930"/>
                <a:gd name="connsiteX3" fmla="*/ 296215 w 323925"/>
                <a:gd name="connsiteY3" fmla="*/ 334930 h 38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925" h="387930">
                  <a:moveTo>
                    <a:pt x="0" y="334930"/>
                  </a:moveTo>
                  <a:cubicBezTo>
                    <a:pt x="32197" y="165358"/>
                    <a:pt x="64395" y="-4214"/>
                    <a:pt x="115910" y="79"/>
                  </a:cubicBezTo>
                  <a:cubicBezTo>
                    <a:pt x="167425" y="4372"/>
                    <a:pt x="279042" y="304880"/>
                    <a:pt x="309093" y="360688"/>
                  </a:cubicBezTo>
                  <a:cubicBezTo>
                    <a:pt x="339144" y="416496"/>
                    <a:pt x="317679" y="375713"/>
                    <a:pt x="296215" y="33493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CFF9BFF-E419-1AD9-9EDC-D52253BEDB73}"/>
                </a:ext>
              </a:extLst>
            </p:cNvPr>
            <p:cNvSpPr/>
            <p:nvPr/>
          </p:nvSpPr>
          <p:spPr>
            <a:xfrm>
              <a:off x="7581364" y="5818439"/>
              <a:ext cx="323925" cy="387930"/>
            </a:xfrm>
            <a:custGeom>
              <a:avLst/>
              <a:gdLst>
                <a:gd name="connsiteX0" fmla="*/ 0 w 323925"/>
                <a:gd name="connsiteY0" fmla="*/ 334930 h 387930"/>
                <a:gd name="connsiteX1" fmla="*/ 115910 w 323925"/>
                <a:gd name="connsiteY1" fmla="*/ 79 h 387930"/>
                <a:gd name="connsiteX2" fmla="*/ 309093 w 323925"/>
                <a:gd name="connsiteY2" fmla="*/ 360688 h 387930"/>
                <a:gd name="connsiteX3" fmla="*/ 296215 w 323925"/>
                <a:gd name="connsiteY3" fmla="*/ 334930 h 38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925" h="387930">
                  <a:moveTo>
                    <a:pt x="0" y="334930"/>
                  </a:moveTo>
                  <a:cubicBezTo>
                    <a:pt x="32197" y="165358"/>
                    <a:pt x="64395" y="-4214"/>
                    <a:pt x="115910" y="79"/>
                  </a:cubicBezTo>
                  <a:cubicBezTo>
                    <a:pt x="167425" y="4372"/>
                    <a:pt x="279042" y="304880"/>
                    <a:pt x="309093" y="360688"/>
                  </a:cubicBezTo>
                  <a:cubicBezTo>
                    <a:pt x="339144" y="416496"/>
                    <a:pt x="317679" y="375713"/>
                    <a:pt x="296215" y="33493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11EDB5D-22BF-C907-34B8-1F2E5B5E1FFF}"/>
                </a:ext>
              </a:extLst>
            </p:cNvPr>
            <p:cNvSpPr/>
            <p:nvPr/>
          </p:nvSpPr>
          <p:spPr>
            <a:xfrm>
              <a:off x="6398659" y="4720243"/>
              <a:ext cx="619877" cy="3986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AE6958C-7493-E3E0-1AEE-5B0AD483B686}"/>
                </a:ext>
              </a:extLst>
            </p:cNvPr>
            <p:cNvSpPr/>
            <p:nvPr/>
          </p:nvSpPr>
          <p:spPr>
            <a:xfrm>
              <a:off x="6341123" y="5331210"/>
              <a:ext cx="1748107" cy="116565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C29FBBE-CC13-704A-1678-051867E27E9B}"/>
              </a:ext>
            </a:extLst>
          </p:cNvPr>
          <p:cNvSpPr txBox="1"/>
          <p:nvPr/>
        </p:nvSpPr>
        <p:spPr>
          <a:xfrm>
            <a:off x="3866075" y="2651505"/>
            <a:ext cx="112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FR" dirty="0"/>
              <a:t>iant tree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8D58A-13D9-1349-3BEE-93E1356EBFA8}"/>
              </a:ext>
            </a:extLst>
          </p:cNvPr>
          <p:cNvSpPr txBox="1"/>
          <p:nvPr/>
        </p:nvSpPr>
        <p:spPr>
          <a:xfrm>
            <a:off x="2985866" y="3364426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FR" dirty="0"/>
              <a:t>scending </a:t>
            </a:r>
          </a:p>
          <a:p>
            <a:r>
              <a:rPr lang="en-FR" dirty="0"/>
              <a:t>phase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D8674B-B41D-ECDB-9C75-B562BC84A6A7}"/>
              </a:ext>
            </a:extLst>
          </p:cNvPr>
          <p:cNvSpPr txBox="1"/>
          <p:nvPr/>
        </p:nvSpPr>
        <p:spPr>
          <a:xfrm>
            <a:off x="4651461" y="333035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</a:t>
            </a:r>
            <a:r>
              <a:rPr lang="en-FR" dirty="0"/>
              <a:t>scending </a:t>
            </a:r>
          </a:p>
          <a:p>
            <a:r>
              <a:rPr lang="en-FR" dirty="0"/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22757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C176-FEBA-0D7B-6D89-7D763CC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DFS pseudocode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474D1-A6A2-704C-0DA1-42C306CA4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P</a:t>
                </a:r>
                <a:r>
                  <a:rPr lang="en-FR" dirty="0"/>
                  <a:t>rocedure DFS()</a:t>
                </a:r>
              </a:p>
              <a:p>
                <a:pPr marL="457200" lvl="1" indent="0">
                  <a:buNone/>
                </a:pPr>
                <a:r>
                  <a:rPr lang="en-FR" dirty="0"/>
                  <a:t>NotVisited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FR" dirty="0"/>
                  <a:t>VertexSet</a:t>
                </a:r>
              </a:p>
              <a:p>
                <a:pPr marL="457200" lvl="1" indent="0">
                  <a:buNone/>
                </a:pPr>
                <a:r>
                  <a:rPr lang="en-GB" dirty="0"/>
                  <a:t>W</a:t>
                </a:r>
                <a:r>
                  <a:rPr lang="en-FR" dirty="0"/>
                  <a:t>hile NotVisited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FR" dirty="0"/>
                  <a:t> do</a:t>
                </a:r>
              </a:p>
              <a:p>
                <a:pPr marL="914400" lvl="2" indent="0">
                  <a:buNone/>
                </a:pPr>
                <a:r>
                  <a:rPr lang="en-FR" dirty="0"/>
                  <a:t>u</a:t>
                </a:r>
                <a:r>
                  <a:rPr lang="en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FR" dirty="0"/>
                  <a:t> TakeFirst(NotVisited)</a:t>
                </a:r>
              </a:p>
              <a:p>
                <a:pPr marL="914400" lvl="2" indent="0">
                  <a:buNone/>
                </a:pPr>
                <a:r>
                  <a:rPr lang="en-FR" dirty="0"/>
                  <a:t>Deep(u)</a:t>
                </a:r>
              </a:p>
              <a:p>
                <a:pPr marL="0" indent="0">
                  <a:buNone/>
                </a:pPr>
                <a:r>
                  <a:rPr lang="en-FR" dirty="0"/>
                  <a:t>Procedure Deep(u)</a:t>
                </a:r>
              </a:p>
              <a:p>
                <a:pPr marL="457200" lvl="1" indent="0">
                  <a:buNone/>
                </a:pPr>
                <a:r>
                  <a:rPr lang="en-GB" dirty="0"/>
                  <a:t>F</a:t>
                </a:r>
                <a:r>
                  <a:rPr lang="en-FR" dirty="0"/>
                  <a:t>or each v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/>
                  <a:t> do</a:t>
                </a:r>
              </a:p>
              <a:p>
                <a:pPr marL="914400" lvl="2" indent="0">
                  <a:buNone/>
                </a:pPr>
                <a:r>
                  <a:rPr lang="en-GB" dirty="0"/>
                  <a:t>I</a:t>
                </a:r>
                <a:r>
                  <a:rPr lang="en-FR" dirty="0"/>
                  <a:t>f v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FR" dirty="0"/>
                  <a:t>NotVisited then</a:t>
                </a:r>
              </a:p>
              <a:p>
                <a:pPr marL="1371600" lvl="3" indent="0">
                  <a:buNone/>
                </a:pPr>
                <a:r>
                  <a:rPr lang="en-FR" dirty="0"/>
                  <a:t>Remove(v,NotVisited)</a:t>
                </a:r>
              </a:p>
              <a:p>
                <a:pPr marL="1371600" lvl="3" indent="0">
                  <a:buNone/>
                </a:pPr>
                <a:r>
                  <a:rPr lang="en-FR" dirty="0"/>
                  <a:t>Deep(v)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474D1-A6A2-704C-0DA1-42C306CA4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B453CD9-E93E-0653-FAB4-8D1CA44F7E4B}"/>
              </a:ext>
            </a:extLst>
          </p:cNvPr>
          <p:cNvGrpSpPr/>
          <p:nvPr/>
        </p:nvGrpSpPr>
        <p:grpSpPr>
          <a:xfrm>
            <a:off x="1068946" y="4224270"/>
            <a:ext cx="9422986" cy="646331"/>
            <a:chOff x="1068946" y="4224270"/>
            <a:chExt cx="9422986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56F922-71D1-A68D-2E98-4EB0D33EB780}"/>
                </a:ext>
              </a:extLst>
            </p:cNvPr>
            <p:cNvSpPr/>
            <p:nvPr/>
          </p:nvSpPr>
          <p:spPr>
            <a:xfrm>
              <a:off x="1068946" y="4224270"/>
              <a:ext cx="3863662" cy="4636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601C57-A71E-BC7F-609D-AF3789EDF6B5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4932608" y="4456090"/>
              <a:ext cx="189319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2AA3F8-3D09-A6B7-EC52-4E7790781B9B}"/>
                </a:ext>
              </a:extLst>
            </p:cNvPr>
            <p:cNvSpPr txBox="1"/>
            <p:nvPr/>
          </p:nvSpPr>
          <p:spPr>
            <a:xfrm>
              <a:off x="7096259" y="4224270"/>
              <a:ext cx="3395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</a:t>
              </a:r>
              <a:r>
                <a:rPr lang="en-FR" dirty="0"/>
                <a:t>inear implementation:</a:t>
              </a:r>
            </a:p>
            <a:p>
              <a:r>
                <a:rPr lang="en-GB" dirty="0"/>
                <a:t>T</a:t>
              </a:r>
              <a:r>
                <a:rPr lang="en-FR" dirty="0"/>
                <a:t>he whole neighborhood is stored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0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A6AD-B4E4-19F9-7DF1-C62342E8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Linear code: Stack index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EAF67-9C2D-2286-00ED-8D601836D9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FR" dirty="0"/>
                  <a:t>I(t) stack size when t vertices have been discovered. </a:t>
                </a:r>
              </a:p>
              <a:p>
                <a:r>
                  <a:rPr lang="en-FR" dirty="0"/>
                  <a:t>Theorem 1: when n tends to infinity with high probability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FR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EAF67-9C2D-2286-00ED-8D601836D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19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72D6-6209-CBD2-B24C-BF5B981F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FR" dirty="0"/>
              <a:t>roof of theorem 1 (easy)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0E461-3C33-25E1-BCCD-6EBBE7C2D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FR" dirty="0"/>
                  <a:t>Proof: the stack is a list of arcs. I(t) is a non homogeneous random walk over the arcs. When t vertices have been discovered, to find the next vertex one has to</a:t>
                </a:r>
              </a:p>
              <a:p>
                <a:pPr marL="457200" lvl="1" indent="0">
                  <a:buNone/>
                </a:pPr>
                <a:r>
                  <a:rPr lang="en-FR" dirty="0"/>
                  <a:t>1. to update the stack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FR" dirty="0"/>
                  <a:t> </a:t>
                </a:r>
              </a:p>
              <a:p>
                <a:pPr marL="457200" lvl="1" indent="0">
                  <a:buNone/>
                </a:pPr>
                <a:r>
                  <a:rPr lang="en-FR" dirty="0"/>
                  <a:t>2. </a:t>
                </a:r>
                <a:r>
                  <a:rPr lang="en-GB" dirty="0"/>
                  <a:t>T</a:t>
                </a:r>
                <a:r>
                  <a:rPr lang="en-FR" dirty="0"/>
                  <a:t>o remove from the stack all the arcs toward already visited vertices</a:t>
                </a:r>
              </a:p>
              <a:p>
                <a:pPr marL="457200" lvl="1" indent="0">
                  <a:buNone/>
                </a:pPr>
                <a:endParaRPr lang="en-FR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r>
                  <a:rPr lang="en-GB" dirty="0"/>
                  <a:t>W</a:t>
                </a:r>
                <a:r>
                  <a:rPr lang="en-FR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𝑔𝑒𝑜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/>
                  <a:t>, because</a:t>
                </a:r>
              </a:p>
              <a:p>
                <a:pPr marL="457200" lvl="1" indent="0">
                  <a:buNone/>
                </a:pPr>
                <a:endParaRPr lang="en-FR" dirty="0"/>
              </a:p>
              <a:p>
                <a:pPr marL="457200" lvl="1" indent="0">
                  <a:buNone/>
                </a:pPr>
                <a:r>
                  <a:rPr lang="en-FR" dirty="0"/>
                  <a:t>Thus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FR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FR" dirty="0"/>
                  <a:t>.</a:t>
                </a:r>
              </a:p>
              <a:p>
                <a:pPr marL="457200" lvl="1" indent="0">
                  <a:buNone/>
                </a:pPr>
                <a:r>
                  <a:rPr lang="en-FR" dirty="0"/>
                  <a:t>Remark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FR" dirty="0"/>
              </a:p>
              <a:p>
                <a:endParaRPr lang="en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0E461-3C33-25E1-BCCD-6EBBE7C2D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3AB6E8-F1C5-144B-9EDA-BE66F4458946}"/>
                  </a:ext>
                </a:extLst>
              </p:cNvPr>
              <p:cNvSpPr txBox="1"/>
              <p:nvPr/>
            </p:nvSpPr>
            <p:spPr>
              <a:xfrm>
                <a:off x="3928056" y="3429000"/>
                <a:ext cx="4684103" cy="738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FR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3AB6E8-F1C5-144B-9EDA-BE66F4458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56" y="3429000"/>
                <a:ext cx="4684103" cy="738279"/>
              </a:xfrm>
              <a:prstGeom prst="rect">
                <a:avLst/>
              </a:prstGeom>
              <a:blipFill>
                <a:blip r:embed="rId3"/>
                <a:stretch>
                  <a:fillRect l="-1081" b="-678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88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10055</TotalTime>
  <Words>888</Words>
  <Application>Microsoft Macintosh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Depth-First Search performance in random digraphs</vt:lpstr>
      <vt:lpstr>Random walk and deep search in (di)graphs</vt:lpstr>
      <vt:lpstr>Vertex Popularity in graphs</vt:lpstr>
      <vt:lpstr>Model of random digraph</vt:lpstr>
      <vt:lpstr>Some selected references</vt:lpstr>
      <vt:lpstr>The Deep First Search in a glance</vt:lpstr>
      <vt:lpstr>DFS pseudocode</vt:lpstr>
      <vt:lpstr>Linear code: Stack index</vt:lpstr>
      <vt:lpstr>Proof of theorem 1 (easy)</vt:lpstr>
      <vt:lpstr>DFS pseudocode</vt:lpstr>
      <vt:lpstr>Recursive code: search depth</vt:lpstr>
      <vt:lpstr>The mirror function </vt:lpstr>
      <vt:lpstr>The BGW survivability probability</vt:lpstr>
      <vt:lpstr>Proof of theorem 2 (not easy)</vt:lpstr>
      <vt:lpstr>Proof of theorem 2 (hard)</vt:lpstr>
      <vt:lpstr>Proof of theorem 2 (harder)</vt:lpstr>
      <vt:lpstr>Numerical applications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Depth-First Search performance in random digraphs</dc:title>
  <dc:creator>Philippe Jacquet</dc:creator>
  <cp:lastModifiedBy>Philippe Jacquet</cp:lastModifiedBy>
  <cp:revision>33</cp:revision>
  <dcterms:created xsi:type="dcterms:W3CDTF">2024-06-05T13:29:15Z</dcterms:created>
  <dcterms:modified xsi:type="dcterms:W3CDTF">2024-06-12T13:05:12Z</dcterms:modified>
</cp:coreProperties>
</file>