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72" r:id="rId3"/>
    <p:sldId id="260" r:id="rId4"/>
    <p:sldId id="261" r:id="rId5"/>
    <p:sldId id="308" r:id="rId6"/>
    <p:sldId id="263" r:id="rId7"/>
    <p:sldId id="262" r:id="rId8"/>
    <p:sldId id="268" r:id="rId9"/>
    <p:sldId id="269" r:id="rId10"/>
    <p:sldId id="270" r:id="rId11"/>
    <p:sldId id="319" r:id="rId12"/>
    <p:sldId id="316" r:id="rId13"/>
    <p:sldId id="318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31" r:id="rId22"/>
    <p:sldId id="328" r:id="rId23"/>
    <p:sldId id="359" r:id="rId24"/>
    <p:sldId id="329" r:id="rId25"/>
    <p:sldId id="330" r:id="rId26"/>
    <p:sldId id="332" r:id="rId27"/>
    <p:sldId id="333" r:id="rId28"/>
    <p:sldId id="334" r:id="rId29"/>
    <p:sldId id="335" r:id="rId30"/>
    <p:sldId id="336" r:id="rId31"/>
    <p:sldId id="337" r:id="rId32"/>
    <p:sldId id="344" r:id="rId33"/>
    <p:sldId id="361" r:id="rId34"/>
    <p:sldId id="339" r:id="rId35"/>
    <p:sldId id="340" r:id="rId36"/>
    <p:sldId id="341" r:id="rId37"/>
    <p:sldId id="362" r:id="rId38"/>
    <p:sldId id="353" r:id="rId39"/>
    <p:sldId id="350" r:id="rId40"/>
    <p:sldId id="351" r:id="rId41"/>
    <p:sldId id="354" r:id="rId42"/>
    <p:sldId id="355" r:id="rId43"/>
    <p:sldId id="356" r:id="rId44"/>
    <p:sldId id="357" r:id="rId45"/>
    <p:sldId id="314" r:id="rId46"/>
    <p:sldId id="358" r:id="rId47"/>
    <p:sldId id="257" r:id="rId48"/>
    <p:sldId id="36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2"/>
    <p:restoredTop sz="94650"/>
  </p:normalViewPr>
  <p:slideViewPr>
    <p:cSldViewPr snapToGrid="0">
      <p:cViewPr>
        <p:scale>
          <a:sx n="92" d="100"/>
          <a:sy n="92" d="100"/>
        </p:scale>
        <p:origin x="14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F0832-1BE3-B24B-925D-D70A63B5F6B6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8E108-9FA6-F646-97E2-6D0595F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0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2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4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06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1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0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2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8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2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94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E108-9FA6-F646-97E2-6D0595F585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7EB7-5CB7-0BFB-71BB-DEDA336D0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E4B9B-8B84-15FF-361E-1B8EE4596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E861F-A6EB-87AB-6D55-B6F2B0FC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E8AF-C040-B099-91A5-B9BBECCF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7BFEC-F0E0-128B-EA93-0A2D9A53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8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5DFC-E756-2912-8D36-44A3F421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DBEFA-9959-D144-61A5-C325A5780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FF4F8-0640-5734-7F94-DC09D33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9431A-55C1-E4DA-D11A-9C815F48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ACE30-C0B1-B18D-8C2D-8C600719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63149-8467-4AC0-916E-A03AE7710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D746C-D91D-570C-B005-29B23094A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55B9D-DF5F-B04E-04C8-06014F3B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9EAE1-37E1-D836-A126-87BAD06C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4A50-5759-EBF8-B230-B207A7E6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C2A8-7CC8-CE15-35DC-5E6F60CD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1151-544F-0BFC-B701-F6D1B832E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63EFE-AD56-551B-A205-61A1A6EA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B1C97-E3A2-9B46-C9D2-1F4C4F39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91F0A-AE69-E808-F006-A74802A9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8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8A4E-48DF-A258-F127-FFDCB406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A2858-FD69-78C5-9989-4CF9CFA2B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C250-EAB9-77C8-6FFA-78E4FED2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26E5-39B1-B91F-AFC8-C2D21A6E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4B1E2-A49D-E6FF-E24A-1EAE26C1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B4DD-1692-B8A0-832E-0E4C179D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5661E-D567-801B-F79C-32ED902BB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46732-18C1-75BB-75E3-05F101E27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9382B-17C4-E869-E4C2-8BB049A8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BF33D-796A-A844-79D2-149FC437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28C48-2B40-BB33-1DC8-042E4A16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9CE2-EB3D-BA57-A27D-D59E9E3D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F4B16-B265-7A6E-56B2-C7A694D3C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F51CF-B6A9-CDF7-2492-EF7B06903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02261-AC15-8648-2F47-A429A02EF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301FD6-D879-7BD5-9463-E17E4B7EA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0A7DF-FE5A-E956-C4E7-0F08B45C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DA6DF-5B3F-FFE6-2722-DAF26F12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09F12B-D2EA-6B45-372E-3F8FB858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0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050C-3B5E-A258-10BA-E30946FE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35A4-58B7-A493-4498-BE12EADD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F008D-D59A-43EE-C462-6BB89F27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9FBA6-8BA5-F8E5-D29C-5C108B61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5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8C6A4-3243-D841-EE20-519EF832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A8CC9-5922-B1DA-1642-75528F56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FBE4E-1438-1F51-7AEF-E01D60C3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6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2EC1-605C-F3A7-AA3D-581BA3DF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C1E7-43DB-8629-CF8D-17C2BF89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BAE0A-25E1-AD6D-A448-532EB7828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C7204-F618-A2B4-D743-81019C8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6B663-742A-9AB1-2FF8-9EA682C6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B6D13-B1B7-1B10-CB2D-BEEADD5C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7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11A1-CD1B-930B-938E-E8A821DA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D8E5D-FA47-A3FD-C93E-E3257241C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7CAF0-C281-807C-9740-02B42E973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55208-CC84-5191-15D3-69A859D1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733C1-8564-EA0D-4D7C-593D97A4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CB346-AA17-C3FD-D98F-958502C4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2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25F28-8D7A-3537-0692-9BA12AA9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E072B-4ADE-1C8F-E7DE-C3E2BA5E5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E01F0-14F6-8426-4D2C-92F660E46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8E13-B938-1544-A24E-80E66179F11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A2673-9147-713B-15E4-7F68C73F9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8E9F2-8530-467F-7E08-117B052CA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5A87-EFF5-1740-A2B2-47A361E60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08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8EA4-735A-EDDF-1FBC-1D04BD05B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131" y="1427162"/>
            <a:ext cx="10567737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Periodic behavior of the minimal </a:t>
            </a:r>
            <a:r>
              <a:rPr lang="en-US" dirty="0" err="1"/>
              <a:t>Colijn-Plazzotta</a:t>
            </a:r>
            <a:r>
              <a:rPr lang="en-US" dirty="0"/>
              <a:t> rank for trees with a fixed number of leaves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9108D-D64F-8926-3D98-498EB4669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310" y="3610153"/>
            <a:ext cx="7383378" cy="933867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Michael Doboli, Hsien-</a:t>
            </a:r>
            <a:r>
              <a:rPr lang="en-US" sz="4000" dirty="0" err="1"/>
              <a:t>Kuei</a:t>
            </a:r>
            <a:r>
              <a:rPr lang="en-US" sz="4000" dirty="0"/>
              <a:t> Hwang, Noah A. Rosenberg</a:t>
            </a:r>
          </a:p>
        </p:txBody>
      </p:sp>
      <p:pic>
        <p:nvPicPr>
          <p:cNvPr id="1026" name="Picture 2" descr="Stanford Logos - Identity Guide">
            <a:extLst>
              <a:ext uri="{FF2B5EF4-FFF2-40B4-BE49-F238E27FC236}">
                <a16:creationId xmlns:a16="http://schemas.microsoft.com/office/drawing/2014/main" id="{8AEF7EB6-1D81-840B-C86C-479FC926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82" y="4477361"/>
            <a:ext cx="2380640" cy="23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cademia Sinica, Taiwan | LinkedIn">
            <a:extLst>
              <a:ext uri="{FF2B5EF4-FFF2-40B4-BE49-F238E27FC236}">
                <a16:creationId xmlns:a16="http://schemas.microsoft.com/office/drawing/2014/main" id="{D3B5B21A-357C-5440-CAFF-C53539667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9723" r="7122" b="11484"/>
          <a:stretch/>
        </p:blipFill>
        <p:spPr bwMode="auto">
          <a:xfrm>
            <a:off x="8688647" y="4613684"/>
            <a:ext cx="2198081" cy="2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anford Logos - Identity Guide">
            <a:extLst>
              <a:ext uri="{FF2B5EF4-FFF2-40B4-BE49-F238E27FC236}">
                <a16:creationId xmlns:a16="http://schemas.microsoft.com/office/drawing/2014/main" id="{80324861-1A5E-DA3A-905F-6A4F237C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82" y="4433173"/>
            <a:ext cx="2380640" cy="23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4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E49748-F625-774D-C6AB-1A930958068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Asymptotics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E49748-F625-774D-C6AB-1A9309580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B55FB-F4D2-E1EB-8E67-132EFAF0B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4136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Rosenberg 2021 finds an exact asymptotic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an upper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Is a more refined asymptotic 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possible? This question  was posed at least year’s </a:t>
                </a:r>
                <a:r>
                  <a:rPr lang="en-US" dirty="0" err="1"/>
                  <a:t>AoA</a:t>
                </a:r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B55FB-F4D2-E1EB-8E67-132EFAF0B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136" y="1825625"/>
                <a:ext cx="10515600" cy="4667250"/>
              </a:xfrm>
              <a:blipFill>
                <a:blip r:embed="rId3"/>
                <a:stretch>
                  <a:fillRect l="-1206" t="-2981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black and white image of a smiley face&#10;&#10;Description automatically generated">
            <a:extLst>
              <a:ext uri="{FF2B5EF4-FFF2-40B4-BE49-F238E27FC236}">
                <a16:creationId xmlns:a16="http://schemas.microsoft.com/office/drawing/2014/main" id="{A3109567-DCFD-D56A-5B68-9D519EF3D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34" y="4408660"/>
            <a:ext cx="3888803" cy="945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140C8-2E60-8B01-09D1-8A7B37D84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244" y="2632364"/>
            <a:ext cx="6963381" cy="6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8CCE-22F2-9E5A-522B-300FBF5C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2812"/>
            <a:ext cx="105156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Background</a:t>
            </a:r>
          </a:p>
          <a:p>
            <a:r>
              <a:rPr lang="en-US" sz="4800" dirty="0">
                <a:solidFill>
                  <a:schemeClr val="accent6"/>
                </a:solidFill>
              </a:rPr>
              <a:t> Asymptotic expansion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Lower Bound on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Upper Bound on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Mean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Conclusion</a:t>
            </a:r>
          </a:p>
          <a:p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9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7C1D-0309-634B-4BA2-65EF6348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Divide-and-conquer recurrences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40D86-1E3F-EED1-5BE9-FE91B9596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38466"/>
                <a:ext cx="10515600" cy="39195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recurrence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resembles the more general </a:t>
                </a:r>
                <a:r>
                  <a:rPr lang="en-US" i="1" dirty="0"/>
                  <a:t>divide-and-conquer recurrences</a:t>
                </a:r>
                <a:r>
                  <a:rPr lang="en-US" dirty="0"/>
                  <a:t>. These recurrences are of the form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40D86-1E3F-EED1-5BE9-FE91B9596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38466"/>
                <a:ext cx="10515600" cy="3919534"/>
              </a:xfrm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math equation with a plus and n and n&#10;&#10;Description automatically generated">
            <a:extLst>
              <a:ext uri="{FF2B5EF4-FFF2-40B4-BE49-F238E27FC236}">
                <a16:creationId xmlns:a16="http://schemas.microsoft.com/office/drawing/2014/main" id="{28D02A83-C7C9-4B5E-A1DD-EAE49882E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54" y="1690688"/>
            <a:ext cx="7064892" cy="1247779"/>
          </a:xfrm>
          <a:prstGeom prst="rect">
            <a:avLst/>
          </a:prstGeom>
        </p:spPr>
      </p:pic>
      <p:pic>
        <p:nvPicPr>
          <p:cNvPr id="5" name="Picture 4" descr="A black and white math symbol&#10;&#10;Description automatically generated">
            <a:extLst>
              <a:ext uri="{FF2B5EF4-FFF2-40B4-BE49-F238E27FC236}">
                <a16:creationId xmlns:a16="http://schemas.microsoft.com/office/drawing/2014/main" id="{A336B9B3-8E04-09FC-CA9D-AE7160C60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523" y="4898233"/>
            <a:ext cx="7045923" cy="10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48EC4C-B2A4-86EE-337C-4D550C23F7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878879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/>
                    </a:solidFill>
                  </a:rPr>
                  <a:t>as a divide-and-conquer recurrence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48EC4C-B2A4-86EE-337C-4D550C23F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878879" cy="1325563"/>
              </a:xfrm>
              <a:blipFill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30591-132B-6F8F-533A-661FA2E636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556266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an explicit divide-and-conquer recurrence: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d>
                          <m:dPr>
                            <m:begChr m:val="⌈"/>
                            <m:endChr m:val="⌉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b="0" dirty="0"/>
                  <a:t>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30591-132B-6F8F-533A-661FA2E63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556266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symbols with a plus and a white background&#10;&#10;Description automatically generated">
            <a:extLst>
              <a:ext uri="{FF2B5EF4-FFF2-40B4-BE49-F238E27FC236}">
                <a16:creationId xmlns:a16="http://schemas.microsoft.com/office/drawing/2014/main" id="{25E43B2A-D2B9-D8BF-1B2F-3AF7D70E3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590" y="5538564"/>
            <a:ext cx="4132817" cy="704361"/>
          </a:xfrm>
          <a:prstGeom prst="rect">
            <a:avLst/>
          </a:prstGeom>
        </p:spPr>
      </p:pic>
      <p:pic>
        <p:nvPicPr>
          <p:cNvPr id="7" name="Picture 6" descr="A math equation with a plus and n and n&#10;&#10;Description automatically generated">
            <a:extLst>
              <a:ext uri="{FF2B5EF4-FFF2-40B4-BE49-F238E27FC236}">
                <a16:creationId xmlns:a16="http://schemas.microsoft.com/office/drawing/2014/main" id="{8AB524FF-6A66-C11A-6B81-7B3BFA0E8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498" y="2346285"/>
            <a:ext cx="6153003" cy="1202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F1A7E1-A234-692D-8504-3B2808BDB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458" y="3620079"/>
            <a:ext cx="7051084" cy="9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2200F1-B930-D136-756A-6A23A42CA8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1165958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/>
                    </a:solidFill>
                  </a:rPr>
                  <a:t>as a divide-and-conquer recurrence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2200F1-B930-D136-756A-6A23A42CA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1165958" cy="1325563"/>
              </a:xfrm>
              <a:blipFill>
                <a:blip r:embed="rId3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24E1B-3954-A399-1CD2-CE4F929C05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dirty="0"/>
                  <a:t>then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is precisely the form the we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24E1B-3954-A399-1CD2-CE4F929C05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symbols with a plus and a white background&#10;&#10;Description automatically generated">
            <a:extLst>
              <a:ext uri="{FF2B5EF4-FFF2-40B4-BE49-F238E27FC236}">
                <a16:creationId xmlns:a16="http://schemas.microsoft.com/office/drawing/2014/main" id="{DCB61851-82F5-764E-66C3-AF676A78F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298" y="1690688"/>
            <a:ext cx="5177403" cy="882391"/>
          </a:xfrm>
          <a:prstGeom prst="rect">
            <a:avLst/>
          </a:prstGeom>
        </p:spPr>
      </p:pic>
      <p:pic>
        <p:nvPicPr>
          <p:cNvPr id="6" name="Picture 5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90ED15B5-B689-A0D9-CE51-3B891007F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581" y="3802185"/>
            <a:ext cx="5706835" cy="7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0126-5BCA-41E6-E0BA-02C0FD97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Applying Hwang et al. 2017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C8929-B7C6-4BEE-C88B-74994EFBD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5124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relevant result is the following: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is given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Suppose further that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 </m:t>
                        </m:r>
                      </m:sub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converges uniformly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∈[1,2]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defined by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C8929-B7C6-4BEE-C88B-74994EFBD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512494"/>
              </a:xfrm>
              <a:blipFill>
                <a:blip r:embed="rId3"/>
                <a:stretch>
                  <a:fillRect l="-1086" t="-2518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016E66B-02CC-17FB-6D69-0F05E1C24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650" y="4764773"/>
            <a:ext cx="9612699" cy="1146692"/>
          </a:xfrm>
          <a:prstGeom prst="rect">
            <a:avLst/>
          </a:prstGeom>
        </p:spPr>
      </p:pic>
      <p:pic>
        <p:nvPicPr>
          <p:cNvPr id="8" name="Picture 7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D9C750A3-99DA-6C3D-17F3-CB7F901B5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890" y="5741556"/>
            <a:ext cx="5582218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E9DF-07C5-428E-296C-F5016833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0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Applying Hwang et al. 2017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41570E-0362-FA2C-79F2-EF9B46B2A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42868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O(1), we can use the </a:t>
                </a:r>
                <a:r>
                  <a:rPr lang="en-US" dirty="0" err="1"/>
                  <a:t>Weierstrass</a:t>
                </a:r>
                <a:r>
                  <a:rPr lang="en-US" dirty="0"/>
                  <a:t> M-test to show that  the required uniform convergence condition holds.</a:t>
                </a:r>
              </a:p>
              <a:p>
                <a:r>
                  <a:rPr lang="en-US" dirty="0"/>
                  <a:t>Applying this result to our context yields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41570E-0362-FA2C-79F2-EF9B46B2A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42868"/>
                <a:ext cx="10515600" cy="4351338"/>
              </a:xfrm>
              <a:blipFill>
                <a:blip r:embed="rId3"/>
                <a:stretch>
                  <a:fillRect l="-1206" t="-2326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math symbols and symbols&#10;&#10;Description automatically generated with medium confidence">
            <a:extLst>
              <a:ext uri="{FF2B5EF4-FFF2-40B4-BE49-F238E27FC236}">
                <a16:creationId xmlns:a16="http://schemas.microsoft.com/office/drawing/2014/main" id="{65F15FE4-8955-4865-98AE-D0E479AD07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3"/>
          <a:stretch/>
        </p:blipFill>
        <p:spPr>
          <a:xfrm>
            <a:off x="2396911" y="3782702"/>
            <a:ext cx="6636169" cy="1335464"/>
          </a:xfrm>
          <a:prstGeom prst="rect">
            <a:avLst/>
          </a:prstGeom>
        </p:spPr>
      </p:pic>
      <p:pic>
        <p:nvPicPr>
          <p:cNvPr id="7" name="Picture 6" descr="A black and white math symbol&#10;&#10;Description automatically generated">
            <a:extLst>
              <a:ext uri="{FF2B5EF4-FFF2-40B4-BE49-F238E27FC236}">
                <a16:creationId xmlns:a16="http://schemas.microsoft.com/office/drawing/2014/main" id="{B3DA979E-CE04-5A82-DCF6-1E15F2865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226" y="5581960"/>
            <a:ext cx="3463537" cy="1276040"/>
          </a:xfrm>
          <a:prstGeom prst="rect">
            <a:avLst/>
          </a:prstGeom>
        </p:spPr>
      </p:pic>
      <p:pic>
        <p:nvPicPr>
          <p:cNvPr id="4" name="Picture 3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1965DE65-81B0-E712-65A5-BC8953818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582" y="1125165"/>
            <a:ext cx="5706835" cy="7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124806-9498-E9B1-BBD0-C8F8C550BF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Closed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124806-9498-E9B1-BBD0-C8F8C550B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E94D7FDE-D1D7-0F2C-40C1-6C4862A35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571" y="2393334"/>
            <a:ext cx="8675914" cy="20408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E4521DB-BEE7-5510-9549-F485FF51F3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71" y="1690688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Unpacking our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yields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, we deduce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or more precisely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func>
                                          <m:func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=1.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E4521DB-BEE7-5510-9549-F485FF51F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1" y="1690688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7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645DCA-07EC-027D-016F-F966E23638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Asymptotics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645DCA-07EC-027D-016F-F966E23638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8AD5B-CF6C-4302-B724-014FBA8D3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1-periodic, to gather more precise information about the exponential growth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it suffices to study the extrema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8AD5B-CF6C-4302-B724-014FBA8D3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EDD4510-3DB4-516D-A66C-9598AA721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848" y="1825625"/>
            <a:ext cx="4680304" cy="10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B5177E-B88F-B40F-66E5-A81AC055D3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Plotting an approximation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B5177E-B88F-B40F-66E5-A81AC055D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E506A-220D-BF60-4AA2-3F007F882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do this by approximating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its first 10 terms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100000</m:t>
                        </m:r>
                      </m:den>
                    </m:f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&lt;100000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E506A-220D-BF60-4AA2-3F007F882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DEE2B99-F8FF-838F-8715-1787930D9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162" y="1897876"/>
            <a:ext cx="5422900" cy="1155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51BF3B-7A57-D480-7FB9-C86F297273EB}"/>
                  </a:ext>
                </a:extLst>
              </p:cNvPr>
              <p:cNvSpPr txBox="1"/>
              <p:nvPr/>
            </p:nvSpPr>
            <p:spPr>
              <a:xfrm>
                <a:off x="838199" y="1440675"/>
                <a:ext cx="10641227" cy="117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prstClr val="black"/>
                    </a:solidFill>
                  </a:rPr>
                  <a:t>To get a better sense of the problem we can plot an approximation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51BF3B-7A57-D480-7FB9-C86F29727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40675"/>
                <a:ext cx="10641227" cy="1178143"/>
              </a:xfrm>
              <a:prstGeom prst="rect">
                <a:avLst/>
              </a:prstGeom>
              <a:blipFill>
                <a:blip r:embed="rId5"/>
                <a:stretch>
                  <a:fillRect l="-954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8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8CCE-22F2-9E5A-522B-300FBF5C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2812"/>
            <a:ext cx="105156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Background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Asymptotic expansion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Lower Bound on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Upper Bound on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Mean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Conclusion</a:t>
            </a:r>
          </a:p>
          <a:p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68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B1A286-5C01-51EB-C722-EBD9BE4001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Plot of an approximation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B1A286-5C01-51EB-C722-EBD9BE400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7B3E1623-A6F1-4AAE-3D4B-C05513B72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9404" y="1358106"/>
            <a:ext cx="7333191" cy="5499894"/>
          </a:xfrm>
        </p:spPr>
      </p:pic>
    </p:spTree>
    <p:extLst>
      <p:ext uri="{BB962C8B-B14F-4D97-AF65-F5344CB8AC3E}">
        <p14:creationId xmlns:p14="http://schemas.microsoft.com/office/powerpoint/2010/main" val="289527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8CCE-22F2-9E5A-522B-300FBF5C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2812"/>
            <a:ext cx="105156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Background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Asymptotic expansion</a:t>
            </a:r>
          </a:p>
          <a:p>
            <a:r>
              <a:rPr lang="en-US" sz="4800" dirty="0">
                <a:solidFill>
                  <a:schemeClr val="accent2"/>
                </a:solidFill>
              </a:rPr>
              <a:t> Lower Bound on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Upper Bound on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Mean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Conclusion</a:t>
            </a:r>
          </a:p>
          <a:p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5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3162-04E3-769C-D31C-865D2C17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Lower Bound on Exponential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4B42A-4FF4-0784-3F6C-1885E36C0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suggests that the lower bound occurs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That is, we claim that                            ,  or equivalently that  .       		  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Plugging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into the formula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yields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can rewrite this inequality as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4B42A-4FF4-0784-3F6C-1885E36C0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black text with a letter t&#10;&#10;Description automatically generated with medium confidence">
            <a:extLst>
              <a:ext uri="{FF2B5EF4-FFF2-40B4-BE49-F238E27FC236}">
                <a16:creationId xmlns:a16="http://schemas.microsoft.com/office/drawing/2014/main" id="{E2B1955C-ABBB-CBB3-DF77-1DE8CCF66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066" y="2186941"/>
            <a:ext cx="2608099" cy="659127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2C54EA7-4AC8-7F1D-4714-C05608D4A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158" y="2278379"/>
            <a:ext cx="2368635" cy="567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751E97-0DBB-EEE0-3106-0D8ACFB5C0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74"/>
          <a:stretch/>
        </p:blipFill>
        <p:spPr>
          <a:xfrm>
            <a:off x="1563006" y="3722344"/>
            <a:ext cx="9888034" cy="1158265"/>
          </a:xfrm>
          <a:prstGeom prst="rect">
            <a:avLst/>
          </a:prstGeom>
        </p:spPr>
      </p:pic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B18D2D3-FA5D-F1BF-57B2-151E30F89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9442" y="5177753"/>
            <a:ext cx="8893115" cy="11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DCF9-3EB5-3746-D5E0-A5E8CD5A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Plan of Attack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FDD99-3B93-6FFB-7B34-FA8C59317C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33380"/>
                <a:ext cx="10515600" cy="4351338"/>
              </a:xfrm>
            </p:spPr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would like to separate this sum into “small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dirty="0"/>
                  <a:t> and “large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”. </a:t>
                </a:r>
              </a:p>
              <a:p>
                <a:r>
                  <a:rPr lang="en-US" dirty="0"/>
                  <a:t>The “small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dirty="0"/>
                  <a:t> will be handled computationally as it turns into a sum with a finite number of cases to check.</a:t>
                </a:r>
              </a:p>
              <a:p>
                <a:r>
                  <a:rPr lang="en-US" dirty="0"/>
                  <a:t>The “large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” will be handled by an upper bound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that kicks in for sufficiently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FDD99-3B93-6FFB-7B34-FA8C59317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33380"/>
                <a:ext cx="10515600" cy="4351338"/>
              </a:xfrm>
              <a:blipFill>
                <a:blip r:embed="rId2"/>
                <a:stretch>
                  <a:fillRect l="-96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0A02057-6E40-CF5D-0768-07972C037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42" y="1690688"/>
            <a:ext cx="8893115" cy="11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8B71E-D8BF-DACC-8B03-4598B6F5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Essential Lemmas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A14A8-FFBF-A287-79D5-2B4AF1B2B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prove the inequality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show two separate parts:</a:t>
                </a:r>
              </a:p>
              <a:p>
                <a:r>
                  <a:rPr lang="en-US" b="1" dirty="0"/>
                  <a:t>Lemma 1: </a:t>
                </a:r>
                <a:r>
                  <a:rPr lang="en-US" dirty="0"/>
                  <a:t>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≥11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dirty="0"/>
              </a:p>
              <a:p>
                <a:r>
                  <a:rPr lang="en-US" b="1" dirty="0"/>
                  <a:t>Lemma 2: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A14A8-FFBF-A287-79D5-2B4AF1B2B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F0C41B0-8018-CE97-2F7D-F18C7C63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42" y="2323136"/>
            <a:ext cx="8893115" cy="1158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0D9B67-B208-A76E-2ADF-7A927A49E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12" y="4524273"/>
            <a:ext cx="10715373" cy="609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CE8D2-FCEC-09DA-0CCB-DAA54A43A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68" y="5869622"/>
            <a:ext cx="11871659" cy="8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A7E5-EA93-27B7-794D-C196B10D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Assuming Lemmas 1 &amp; 2 hold, we will have that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D68390C0-DD3E-581F-0D3B-8ECC6737B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9790"/>
            <a:ext cx="11034395" cy="43139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DFFED4A-4E93-9A57-34C1-62268BF6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Essential Lemmas prove inequality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F98C-1EBE-A770-AC8D-CDD4C788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Proof of Lemma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1285E-38A3-9F54-FA38-887B413448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5236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Lemma 1: </a:t>
                </a:r>
                <a:r>
                  <a:rPr lang="en-US" dirty="0"/>
                  <a:t>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≥11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Proof </a:t>
                </a:r>
                <a:r>
                  <a:rPr lang="en-US" dirty="0"/>
                  <a:t>(outline):</a:t>
                </a:r>
              </a:p>
              <a:p>
                <a:r>
                  <a:rPr lang="en-US" dirty="0"/>
                  <a:t>Rearranging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terms to one side yields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left-hand side strictly decreases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unless there is a discontinuity, which is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an integer.</a:t>
                </a:r>
              </a:p>
              <a:p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1285E-38A3-9F54-FA38-887B413448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52365"/>
              </a:xfrm>
              <a:blipFill>
                <a:blip r:embed="rId2"/>
                <a:stretch>
                  <a:fillRect l="-1086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2B272-FD5D-CC98-0766-C0CCA95DA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57" y="2386864"/>
            <a:ext cx="10615486" cy="604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EB74F-C623-D4FB-DB84-49ED3870F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591776"/>
            <a:ext cx="7772400" cy="5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9DCD-FF00-A24C-B499-81EF0F9D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Proof of Lemma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EDA13-268B-5008-15A9-4E71607F5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/>
              <a:lstStyle/>
              <a:p>
                <a:r>
                  <a:rPr lang="en-US" dirty="0"/>
                  <a:t>Hence it suffices to check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an integer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The inequality is trivial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an integer,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This yields the inequality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EDA13-268B-5008-15A9-4E71607F5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0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5BC46E-3573-FBD4-CEC0-A188CA260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2916"/>
            <a:ext cx="7772400" cy="585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29F2D6-0E0B-7FE3-5056-FD728FF8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407660"/>
            <a:ext cx="7772400" cy="8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6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D876-1AE4-F1CD-66F2-8A404CDA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Proof of Lemma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658E-CE0D-28D5-F3FD-5B96A13D3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can in fact prove the stronger inequality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 equivalently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01529-ECF5-3483-06FB-D585B859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23355"/>
            <a:ext cx="7772400" cy="868485"/>
          </a:xfrm>
          <a:prstGeom prst="rect">
            <a:avLst/>
          </a:prstGeom>
        </p:spPr>
      </p:pic>
      <p:pic>
        <p:nvPicPr>
          <p:cNvPr id="6" name="Picture 5" descr="A math equation with a plus and two small arrows&#10;&#10;Description automatically generated with medium confidence">
            <a:extLst>
              <a:ext uri="{FF2B5EF4-FFF2-40B4-BE49-F238E27FC236}">
                <a16:creationId xmlns:a16="http://schemas.microsoft.com/office/drawing/2014/main" id="{B9B176B2-34BB-8DAB-8714-2A1A51131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921637"/>
            <a:ext cx="7772400" cy="1032842"/>
          </a:xfrm>
          <a:prstGeom prst="rect">
            <a:avLst/>
          </a:prstGeom>
        </p:spPr>
      </p:pic>
      <p:pic>
        <p:nvPicPr>
          <p:cNvPr id="8" name="Picture 7" descr="A black lin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0B73051-193E-9E02-83DE-7399E5CF5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459020"/>
            <a:ext cx="7772400" cy="10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BA71-A17B-C616-1FBE-2558BB9A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Proof of Lemma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A0B25-0739-8C39-F487-9C701C652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Utilizing this lemma</a:t>
            </a:r>
          </a:p>
        </p:txBody>
      </p:sp>
      <p:pic>
        <p:nvPicPr>
          <p:cNvPr id="4" name="Picture 3" descr="A black lin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E4009A7-E6CE-184F-5007-30D8A2DE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95680"/>
            <a:ext cx="7772400" cy="1032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954FDD-2708-CD2F-9F5A-6E0EAD44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652" y="3859077"/>
            <a:ext cx="4544695" cy="537943"/>
          </a:xfrm>
          <a:prstGeom prst="rect">
            <a:avLst/>
          </a:prstGeom>
        </p:spPr>
      </p:pic>
      <p:pic>
        <p:nvPicPr>
          <p:cNvPr id="8" name="Picture 7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5A088A86-A4C7-B1C5-7B1F-2E5B917DE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02448"/>
            <a:ext cx="10522243" cy="1595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9C203C-715F-63D7-2274-8B0BAAD15B7E}"/>
                  </a:ext>
                </a:extLst>
              </p:cNvPr>
              <p:cNvSpPr txBox="1"/>
              <p:nvPr/>
            </p:nvSpPr>
            <p:spPr>
              <a:xfrm>
                <a:off x="844844" y="2676972"/>
                <a:ext cx="10515599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can prove the following upper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| :</a:t>
                </a:r>
              </a:p>
              <a:p>
                <a:r>
                  <a:rPr lang="en-US" sz="2800" b="1" dirty="0"/>
                  <a:t>Lemma 3: </a:t>
                </a:r>
                <a:r>
                  <a:rPr lang="en-US" sz="2800" dirty="0"/>
                  <a:t>For all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≥267</m:t>
                    </m:r>
                  </m:oMath>
                </a14:m>
                <a:r>
                  <a:rPr lang="en-US" sz="2800" b="1" dirty="0"/>
                  <a:t>,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9C203C-715F-63D7-2274-8B0BAAD15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44" y="2676972"/>
                <a:ext cx="10515599" cy="984885"/>
              </a:xfrm>
              <a:prstGeom prst="rect">
                <a:avLst/>
              </a:prstGeom>
              <a:blipFill>
                <a:blip r:embed="rId5"/>
                <a:stretch>
                  <a:fillRect l="-1206" t="-6329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0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2DA5-D790-BDA4-7A1A-0557544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Unlabeled Rooted Binary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B6DC5-BFD8-33B2-1F49-C2DB33DD6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5885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unlabeled binary rooted trees are rooted trees such that each internal node has exactly two immediate descendants. </a:t>
                </a:r>
              </a:p>
              <a:p>
                <a:r>
                  <a:rPr lang="en-US" dirty="0"/>
                  <a:t>We consider only </a:t>
                </a:r>
                <a:r>
                  <a:rPr lang="en-US" i="1" dirty="0"/>
                  <a:t>unordered trees</a:t>
                </a:r>
                <a:r>
                  <a:rPr lang="en-US" dirty="0"/>
                  <a:t> (non-plane).</a:t>
                </a:r>
              </a:p>
              <a:p>
                <a:r>
                  <a:rPr lang="en-US" dirty="0"/>
                  <a:t>The number of unlabeled rooted binary trees on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leaves is enumerated by the Wedderburn-Etherington numbers, 1, 1, 1, 2, 3, 6, 11, 23, 46, 98... (</a:t>
                </a:r>
                <a:r>
                  <a:rPr lang="en-US" b="1" dirty="0"/>
                  <a:t>OEIS A001190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B6DC5-BFD8-33B2-1F49-C2DB33DD6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588586"/>
              </a:xfrm>
              <a:blipFill>
                <a:blip r:embed="rId2"/>
                <a:stretch>
                  <a:fillRect l="-1086" t="-2817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black handrail on a white background&#10;&#10;Description automatically generated">
            <a:extLst>
              <a:ext uri="{FF2B5EF4-FFF2-40B4-BE49-F238E27FC236}">
                <a16:creationId xmlns:a16="http://schemas.microsoft.com/office/drawing/2014/main" id="{7E59E2C1-79EA-C116-5DCC-A8C143F48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588" y="4476378"/>
            <a:ext cx="9032823" cy="21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0EB8-D6B1-5671-4E41-29C1E841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Proof of Lemma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DDFF0C-3E19-67F6-0660-955FE096E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Lemma 2: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Once again moving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terms to one side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Like before, the left-hand side strictly decreases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except at discontinuities, so it suffices to check this for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an integer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Also like before, the inequality is trivial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DDFF0C-3E19-67F6-0660-955FE096E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86" t="-2015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1F4BF2-1AB9-7FC9-869B-B1E260EA1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0" y="2372042"/>
            <a:ext cx="11871659" cy="884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F5A15-E24D-BBA0-FF69-2D53D62E5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238" y="3803014"/>
            <a:ext cx="8333521" cy="10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BBCC-F430-D80C-2B37-C00A43CC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Proof of Lemma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E9AED-3DC7-A529-13E6-4D43AA93A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986405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However,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2, …, 10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there are only finitely many discontinuities to check.</a:t>
                </a:r>
              </a:p>
              <a:p>
                <a:r>
                  <a:rPr lang="en-US" dirty="0"/>
                  <a:t>This means that we can numerically verify this inequality for all the finitely many discontinuities.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E9AED-3DC7-A529-13E6-4D43AA93A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986405"/>
              </a:xfrm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876A400-8E6A-7DD0-18BA-B1C260D98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39" y="1812019"/>
            <a:ext cx="8333521" cy="10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8CCE-22F2-9E5A-522B-300FBF5C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2812"/>
            <a:ext cx="105156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Background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Asymptotic expansion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Lower Bound on Exponential Order</a:t>
            </a:r>
          </a:p>
          <a:p>
            <a:r>
              <a:rPr lang="en-US" sz="4800" dirty="0">
                <a:solidFill>
                  <a:srgbClr val="7030A0"/>
                </a:solidFill>
              </a:rPr>
              <a:t> Upper Bound on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Mean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Conclusion</a:t>
            </a:r>
          </a:p>
          <a:p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27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B1A286-5C01-51EB-C722-EBD9BE4001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Plot of an approximation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B1A286-5C01-51EB-C722-EBD9BE400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7B3E1623-A6F1-4AAE-3D4B-C05513B72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9404" y="1358106"/>
            <a:ext cx="7333191" cy="5499894"/>
          </a:xfrm>
        </p:spPr>
      </p:pic>
    </p:spTree>
    <p:extLst>
      <p:ext uri="{BB962C8B-B14F-4D97-AF65-F5344CB8AC3E}">
        <p14:creationId xmlns:p14="http://schemas.microsoft.com/office/powerpoint/2010/main" val="1460438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F18E-7C54-06D3-9BA6-0D0E6F10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Upper Bound on Exponential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1EF1F3-06F1-A1BA-6AFD-4321EA9EAA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plot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suggests that                                        Like before, to </a:t>
                </a:r>
              </a:p>
              <a:p>
                <a:pPr marL="0" indent="0">
                  <a:buNone/>
                </a:pPr>
                <a:r>
                  <a:rPr lang="en-US" dirty="0"/>
                  <a:t>show this we show that 			        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corresponding inequality we wish to show is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 equivalently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1EF1F3-06F1-A1BA-6AFD-4321EA9EAA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black symbols with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77FA34DE-A480-2B0D-26D0-2331D20D0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10" y="1825625"/>
            <a:ext cx="2994660" cy="583993"/>
          </a:xfrm>
          <a:prstGeom prst="rect">
            <a:avLst/>
          </a:prstGeom>
        </p:spPr>
      </p:pic>
      <p:pic>
        <p:nvPicPr>
          <p:cNvPr id="9" name="Picture 8" descr="A black text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5C1BA0D0-D3AF-562A-9B57-38ECB027C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310" y="2409618"/>
            <a:ext cx="2667000" cy="520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43BDD-9F43-2018-C9F3-7F4441EB5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536" y="3928288"/>
            <a:ext cx="8922927" cy="1018175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4FF3EA2-7828-711E-8BD4-93E30BC5D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799" y="5373867"/>
            <a:ext cx="7772400" cy="11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4F16-03CD-519F-F6C2-84478159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Lemmas 4 &amp;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5E7E8-A297-6671-0A4D-9F02FE8220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do a very similar strategy as the lower bound. In particular, we show the following two lemmas: </a:t>
                </a:r>
              </a:p>
              <a:p>
                <a:r>
                  <a:rPr lang="en-US" b="1" dirty="0"/>
                  <a:t>Lemma 4:</a:t>
                </a:r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Lemma 5: 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5E7E8-A297-6671-0A4D-9F02FE8220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D4AD5C8-3BAC-D561-BCDE-6E655504E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90688"/>
            <a:ext cx="7772400" cy="1142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7B062A-09A3-9B05-3440-1273D766B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507" y="4449762"/>
            <a:ext cx="9496985" cy="717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FB6F9F-CC96-54C9-09F2-5D04D0D35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507" y="5739289"/>
            <a:ext cx="10143734" cy="8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F387-4170-D7A6-2AB7-E27E18A6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Lemmas 4 &amp; 5 imply inequality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98DC-4F82-D219-FDBA-C3312A7AA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Assuming lemmas 4 &amp; 5 hold, then we will have that </a:t>
            </a:r>
          </a:p>
        </p:txBody>
      </p:sp>
      <p:pic>
        <p:nvPicPr>
          <p:cNvPr id="11" name="Picture 10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F302251F-4200-720F-B236-33AD542E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1" y="2423954"/>
            <a:ext cx="10844217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DFAB-75FD-767F-A7A8-723F59F2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Lemmas 4 &amp; 5 imply inequality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A5359E-24B7-754C-451F-152B88D35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proofs of Lemmas 4 &amp; 5 follow the same methods as Lemmas 1 &amp; 2.</a:t>
                </a:r>
              </a:p>
              <a:p>
                <a:r>
                  <a:rPr lang="en-US" dirty="0"/>
                  <a:t>This shows that the supremum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A5359E-24B7-754C-451F-152B88D35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94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8CCE-22F2-9E5A-522B-300FBF5C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2812"/>
            <a:ext cx="105156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Background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Asymptotic expansion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Lower Bound on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Upper Bound on Exponential Order</a:t>
            </a:r>
          </a:p>
          <a:p>
            <a:r>
              <a:rPr lang="en-US" sz="4800" dirty="0">
                <a:solidFill>
                  <a:srgbClr val="C00000"/>
                </a:solidFill>
              </a:rPr>
              <a:t> Mean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Conclusion</a:t>
            </a:r>
          </a:p>
          <a:p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05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9F37-51D6-F671-E6B3-A54A8FC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39"/>
            <a:ext cx="10515600" cy="1325563"/>
          </a:xfrm>
        </p:spPr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Mean Exponential Order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C430E-7958-D509-1D27-6B05E2B9E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97486"/>
                <a:ext cx="10515600" cy="27258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1-periodic, we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is bounded and continuous almost everywhere, the integral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is well-defined. Moreover, doing a Dominated Convergence Theorem argument to swap integrals and sums yields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C430E-7958-D509-1D27-6B05E2B9E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97486"/>
                <a:ext cx="10515600" cy="2725839"/>
              </a:xfrm>
              <a:blipFill>
                <a:blip r:embed="rId3"/>
                <a:stretch>
                  <a:fillRect l="-1086" t="-3721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88EBC8A-098C-EF12-D40D-CBDEA2A3A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304" y="999406"/>
            <a:ext cx="6749392" cy="1229935"/>
          </a:xfrm>
          <a:prstGeom prst="rect">
            <a:avLst/>
          </a:prstGeom>
        </p:spPr>
      </p:pic>
      <p:pic>
        <p:nvPicPr>
          <p:cNvPr id="9" name="Picture 8" descr="A math equations with black text&#10;&#10;Description automatically generated">
            <a:extLst>
              <a:ext uri="{FF2B5EF4-FFF2-40B4-BE49-F238E27FC236}">
                <a16:creationId xmlns:a16="http://schemas.microsoft.com/office/drawing/2014/main" id="{DDC82318-C658-4731-4821-AC595540A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720" y="5497492"/>
            <a:ext cx="7020560" cy="12516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011953-EA17-CD39-58FE-3710D3F8F405}"/>
                  </a:ext>
                </a:extLst>
              </p:cNvPr>
              <p:cNvSpPr txBox="1"/>
              <p:nvPr/>
            </p:nvSpPr>
            <p:spPr>
              <a:xfrm>
                <a:off x="838200" y="2284071"/>
                <a:ext cx="10406449" cy="11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prstClr val="black"/>
                    </a:solidFill>
                  </a:rPr>
                  <a:t>Adapting the methods from Hwang et al. 2017 allows us to compute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011953-EA17-CD39-58FE-3710D3F8F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84071"/>
                <a:ext cx="10406449" cy="1144929"/>
              </a:xfrm>
              <a:prstGeom prst="rect">
                <a:avLst/>
              </a:prstGeom>
              <a:blipFill>
                <a:blip r:embed="rId6"/>
                <a:stretch>
                  <a:fillRect l="-1098" t="-9890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7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85BA-4AFB-D10E-57D0-BADC3492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Colijn-Plazzotta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(CP) Bijection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F94EC-86CA-1286-DBCA-3E2466A143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0" i="0" dirty="0">
                    <a:effectLst/>
                  </a:rPr>
                  <a:t>Colijn &amp; </a:t>
                </a:r>
                <a:r>
                  <a:rPr lang="en-US" sz="2800" b="0" i="0" dirty="0" err="1">
                    <a:effectLst/>
                  </a:rPr>
                  <a:t>Plazzotta</a:t>
                </a:r>
                <a:r>
                  <a:rPr lang="en-US" sz="2800" b="0" i="0" dirty="0">
                    <a:effectLst/>
                  </a:rPr>
                  <a:t> (2018, </a:t>
                </a:r>
                <a:r>
                  <a:rPr lang="en-US" sz="2800" b="0" i="1" dirty="0">
                    <a:effectLst/>
                  </a:rPr>
                  <a:t>Systematic Biology </a:t>
                </a:r>
                <a:r>
                  <a:rPr lang="en-US" sz="2800" b="0" i="0" dirty="0">
                    <a:effectLst/>
                  </a:rPr>
                  <a:t>67:113-126) devise a bijection between the unlabeled rooted binary trees and the positive integers.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b="0" i="0" dirty="0">
                    <a:effectLst/>
                  </a:rPr>
                  <a:t> is the set of all unlabele</a:t>
                </a:r>
                <a:r>
                  <a:rPr lang="en-US" dirty="0"/>
                  <a:t>d rooted binary trees, then the CP bijection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that satisfies: </a:t>
                </a:r>
              </a:p>
              <a:p>
                <a:pPr marL="0" indent="0">
                  <a:buNone/>
                </a:pP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has one leaf.</a:t>
                </a:r>
              </a:p>
              <a:p>
                <a:pPr marL="0" indent="0">
                  <a:buNone/>
                </a:pPr>
                <a:r>
                  <a:rPr lang="en-US" dirty="0"/>
                  <a:t>(b) Otherwise,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left subtree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right subtree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AutoNum type="alphaLcParenBoth"/>
                </a:pPr>
                <a:endParaRPr lang="en-US" dirty="0"/>
              </a:p>
              <a:p>
                <a:endParaRPr lang="en-US" sz="2800" b="0" i="0" dirty="0">
                  <a:effectLst/>
                </a:endParaRPr>
              </a:p>
              <a:p>
                <a:pPr marL="0" indent="0">
                  <a:buNone/>
                </a:pPr>
                <a:endParaRPr lang="en-US" sz="2800" b="0" i="0" dirty="0">
                  <a:effectLst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F94EC-86CA-1286-DBCA-3E2466A143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362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744FEC9-D08D-DCEF-83F0-011DCDD11D76}"/>
              </a:ext>
            </a:extLst>
          </p:cNvPr>
          <p:cNvSpPr txBox="1"/>
          <p:nvPr/>
        </p:nvSpPr>
        <p:spPr>
          <a:xfrm>
            <a:off x="555171" y="5366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2D07-B4D4-3FA2-45E8-F0332D6C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Bounding the mean Exponential Order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B0CA4-FE53-D52D-9984-380829077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By Jensen’s inequality applied to the convex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Hence, the mean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1.28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is not </a:t>
                </a:r>
                <a:r>
                  <a:rPr lang="en-US" dirty="0" err="1"/>
                  <a:t>equidistributed</a:t>
                </a:r>
                <a:r>
                  <a:rPr lang="en-US" dirty="0"/>
                  <a:t>, this computation gives </a:t>
                </a:r>
                <a:r>
                  <a:rPr lang="en-US"/>
                  <a:t>us only an </a:t>
                </a:r>
                <a:r>
                  <a:rPr lang="en-US" dirty="0"/>
                  <a:t>approximation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B0CA4-FE53-D52D-9984-380829077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6939B1-FB59-E417-9070-1C84CCD2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51" y="2386330"/>
            <a:ext cx="9781898" cy="10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8CCE-22F2-9E5A-522B-300FBF5C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2812"/>
            <a:ext cx="105156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Background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Asymptotic expansion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Lower Bound on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Upper Bound on Exponential Order</a:t>
            </a:r>
          </a:p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</a:rPr>
              <a:t> Mean Exponential Order</a:t>
            </a:r>
          </a:p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 Conclusion</a:t>
            </a:r>
          </a:p>
          <a:p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44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B7AC-E772-4A9B-8571-BBA2A4AE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6741A-D303-BF94-8B07-1703FC9C2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find that the formula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 asymptotic expansion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 </a:t>
            </a:r>
          </a:p>
        </p:txBody>
      </p:sp>
      <p:pic>
        <p:nvPicPr>
          <p:cNvPr id="4" name="Picture 3" descr="A math equation with a plus and n and n&#10;&#10;Description automatically generated">
            <a:extLst>
              <a:ext uri="{FF2B5EF4-FFF2-40B4-BE49-F238E27FC236}">
                <a16:creationId xmlns:a16="http://schemas.microsoft.com/office/drawing/2014/main" id="{113EEC77-5073-1412-1FEC-F7F19F23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554" y="2399348"/>
            <a:ext cx="7064892" cy="1247779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778350F-B80F-F3B8-2397-B1C3E6B8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65" y="4413671"/>
            <a:ext cx="3938270" cy="934000"/>
          </a:xfrm>
          <a:prstGeom prst="rect">
            <a:avLst/>
          </a:prstGeom>
        </p:spPr>
      </p:pic>
      <p:pic>
        <p:nvPicPr>
          <p:cNvPr id="7" name="Picture 6" descr="A math symbols with numbers&#10;&#10;Description automatically generated with medium confidence">
            <a:extLst>
              <a:ext uri="{FF2B5EF4-FFF2-40B4-BE49-F238E27FC236}">
                <a16:creationId xmlns:a16="http://schemas.microsoft.com/office/drawing/2014/main" id="{4C085A7B-F85B-90F8-E915-AAC4C2E66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332" y="5804557"/>
            <a:ext cx="5855335" cy="10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96A21-F225-5D53-B11C-D33529E9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E36F5-04FA-19F6-4304-9A1B5BD00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Moreover the 1-periodic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its minimum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its supremum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That is, we deduce that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E36F5-04FA-19F6-4304-9A1B5BD00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206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math symbols with numbers&#10;&#10;Description automatically generated with medium confidence">
            <a:extLst>
              <a:ext uri="{FF2B5EF4-FFF2-40B4-BE49-F238E27FC236}">
                <a16:creationId xmlns:a16="http://schemas.microsoft.com/office/drawing/2014/main" id="{876A839C-68E3-8DAA-EF3B-5D6846A8C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332" y="1298902"/>
            <a:ext cx="5855335" cy="1053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E50674-33DB-4834-B727-92AC0DF3A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233" y="5298903"/>
            <a:ext cx="9633532" cy="754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344F10-900B-585A-CC72-DEC49C384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71" y="5956571"/>
            <a:ext cx="11646056" cy="901429"/>
          </a:xfrm>
          <a:prstGeom prst="rect">
            <a:avLst/>
          </a:prstGeom>
        </p:spPr>
      </p:pic>
      <p:pic>
        <p:nvPicPr>
          <p:cNvPr id="7" name="Picture 6" descr="A close-up of symbols&#10;&#10;Description automatically generated">
            <a:extLst>
              <a:ext uri="{FF2B5EF4-FFF2-40B4-BE49-F238E27FC236}">
                <a16:creationId xmlns:a16="http://schemas.microsoft.com/office/drawing/2014/main" id="{E0E7DBAD-6082-A13D-A88D-81AAD76FA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599" y="3722660"/>
            <a:ext cx="3368037" cy="986057"/>
          </a:xfrm>
          <a:prstGeom prst="rect">
            <a:avLst/>
          </a:prstGeom>
        </p:spPr>
      </p:pic>
      <p:pic>
        <p:nvPicPr>
          <p:cNvPr id="11" name="Picture 10" descr="A close-up of symbols&#10;&#10;Description automatically generated">
            <a:extLst>
              <a:ext uri="{FF2B5EF4-FFF2-40B4-BE49-F238E27FC236}">
                <a16:creationId xmlns:a16="http://schemas.microsoft.com/office/drawing/2014/main" id="{1A88292C-5AF7-0DBD-D5CB-50B0046833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9366" y="3684933"/>
            <a:ext cx="362575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C1C6-C481-7C74-CE47-B44E04DF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1FECA-1DCC-0506-94E5-082F32BB9B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Recalling that    					   and using the fact that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implies that for all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≈1.33429</m:t>
                    </m:r>
                  </m:oMath>
                </a14:m>
                <a:r>
                  <a:rPr lang="en-US" dirty="0"/>
                  <a:t>. This improves upon Rosenberg 2021’s upper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and is the best possible exponential upper bound that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Moreover, our work agrees with Rosenberg 2021’s result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where his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coincides with our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1FECA-1DCC-0506-94E5-082F32BB9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06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text with a number and a number&#10;&#10;Description automatically generated with medium confidence">
            <a:extLst>
              <a:ext uri="{FF2B5EF4-FFF2-40B4-BE49-F238E27FC236}">
                <a16:creationId xmlns:a16="http://schemas.microsoft.com/office/drawing/2014/main" id="{F62648AE-28E0-3B8D-0A4D-87C7ACBAA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690688"/>
            <a:ext cx="4283849" cy="743902"/>
          </a:xfrm>
          <a:prstGeom prst="rect">
            <a:avLst/>
          </a:prstGeom>
        </p:spPr>
      </p:pic>
      <p:pic>
        <p:nvPicPr>
          <p:cNvPr id="7" name="Picture 6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4CD3C68A-577E-D3ED-2CCA-D8B709E7C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635" y="3169448"/>
            <a:ext cx="1692729" cy="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447A-A130-788E-A5E0-A3C2A2C1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7E40E-64F7-0411-6A45-519A39ED6F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Recalling that the asymptotic formula for the maximal rank was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for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≈1.05653</m:t>
                    </m:r>
                  </m:oMath>
                </a14:m>
                <a:r>
                  <a:rPr lang="en-US" dirty="0"/>
                  <a:t>, this verifies the intuition that the maximal CP rank grows much quicker than the minimal CP rank.</a:t>
                </a:r>
              </a:p>
              <a:p>
                <a:r>
                  <a:rPr lang="en-US" dirty="0"/>
                  <a:t>This work also solves a previously open problem in Fischer et al. 2023, which asks if a precise asymptotic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can be found.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7E40E-64F7-0411-6A45-519A39ED6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ree Balance Indices: A Comprehensive Survey: Fischer, Mareike, Herbst,  Lina, Kersting, Sophie, Kühn, Annemarie Luise, Wicke, Kristina, Mooers,  Arne, Steel, Mike: 9783031397998: Amazon.com: Books">
            <a:extLst>
              <a:ext uri="{FF2B5EF4-FFF2-40B4-BE49-F238E27FC236}">
                <a16:creationId xmlns:a16="http://schemas.microsoft.com/office/drawing/2014/main" id="{EA64B2D6-2C77-BA7A-D532-E2C020EC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70" y="4182160"/>
            <a:ext cx="1776460" cy="26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693E-4547-5D66-EED6-04CDD083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1F9C-4895-26EA-A854-5B8F7EA52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thank Daniel </a:t>
            </a:r>
            <a:r>
              <a:rPr lang="en-US" dirty="0" err="1"/>
              <a:t>Krenn</a:t>
            </a:r>
            <a:r>
              <a:rPr lang="en-US" dirty="0"/>
              <a:t> and Stephan Wagner for their helpful conversations at least year’s </a:t>
            </a:r>
            <a:r>
              <a:rPr lang="en-US" dirty="0" err="1"/>
              <a:t>AoA</a:t>
            </a:r>
            <a:r>
              <a:rPr lang="en-US" dirty="0"/>
              <a:t>.</a:t>
            </a:r>
          </a:p>
          <a:p>
            <a:r>
              <a:rPr lang="en-US" dirty="0"/>
              <a:t>We also thank the members of the Rosenberg lab for their help; in particular </a:t>
            </a:r>
            <a:r>
              <a:rPr lang="en-US" dirty="0" err="1"/>
              <a:t>Egor</a:t>
            </a:r>
            <a:r>
              <a:rPr lang="en-US" dirty="0"/>
              <a:t> </a:t>
            </a:r>
            <a:r>
              <a:rPr lang="en-US" dirty="0" err="1"/>
              <a:t>Lappo</a:t>
            </a:r>
            <a:r>
              <a:rPr lang="en-US" dirty="0"/>
              <a:t>, Chloe Schiff, and Lily </a:t>
            </a:r>
            <a:r>
              <a:rPr lang="en-US" dirty="0" err="1"/>
              <a:t>Agranat</a:t>
            </a:r>
            <a:r>
              <a:rPr lang="en-US" dirty="0"/>
              <a:t>-Tamir.</a:t>
            </a:r>
          </a:p>
        </p:txBody>
      </p:sp>
    </p:spTree>
    <p:extLst>
      <p:ext uri="{BB962C8B-B14F-4D97-AF65-F5344CB8AC3E}">
        <p14:creationId xmlns:p14="http://schemas.microsoft.com/office/powerpoint/2010/main" val="23856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5468-A4EC-6FF8-7F06-EAE9B5FA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BC9D-B208-57BA-0E8E-9A8DA66C5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8"/>
            <a:ext cx="10515600" cy="5413512"/>
          </a:xfrm>
        </p:spPr>
        <p:txBody>
          <a:bodyPr>
            <a:normAutofit/>
          </a:bodyPr>
          <a:lstStyle/>
          <a:p>
            <a:r>
              <a:rPr lang="en-US" sz="2400" dirty="0"/>
              <a:t>C. </a:t>
            </a:r>
            <a:r>
              <a:rPr lang="en-US" sz="2400" dirty="0" err="1"/>
              <a:t>Colijn</a:t>
            </a:r>
            <a:r>
              <a:rPr lang="en-US" sz="2400" dirty="0"/>
              <a:t> and G. </a:t>
            </a:r>
            <a:r>
              <a:rPr lang="en-US" sz="2400" dirty="0" err="1"/>
              <a:t>Plazzotta</a:t>
            </a:r>
            <a:r>
              <a:rPr lang="en-US" sz="2400" dirty="0"/>
              <a:t>. A metric on phylogenetic tree shapes</a:t>
            </a:r>
            <a:r>
              <a:rPr lang="en-US" sz="2400" i="1" dirty="0"/>
              <a:t>. Syst. Biol.</a:t>
            </a:r>
            <a:r>
              <a:rPr lang="en-US" sz="2400" dirty="0"/>
              <a:t>, 67:113–126, 2017.</a:t>
            </a:r>
          </a:p>
          <a:p>
            <a:r>
              <a:rPr lang="en-US" sz="2400" dirty="0"/>
              <a:t>H.K. Hwang, S. Janson, and T.H. Tsai. Exact and asymptotic solutions of a divide-and-conquer recurrence dividing at half: theory and applications. </a:t>
            </a:r>
            <a:r>
              <a:rPr lang="en-US" sz="2400" i="1" dirty="0"/>
              <a:t>ACM Trans. Alg.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/>
              <a:t>13:47, 2017.</a:t>
            </a:r>
          </a:p>
          <a:p>
            <a:r>
              <a:rPr lang="en-US" sz="2400" dirty="0"/>
              <a:t>N. A. Rosenberg. On the </a:t>
            </a:r>
            <a:r>
              <a:rPr lang="en-US" sz="2400" dirty="0" err="1"/>
              <a:t>Colijn-Plazzotta</a:t>
            </a:r>
            <a:r>
              <a:rPr lang="en-US" sz="2400" dirty="0"/>
              <a:t> numbering scheme for unlabeled binary rooted trees. </a:t>
            </a:r>
            <a:r>
              <a:rPr lang="en-US" sz="2400" i="1" dirty="0" err="1"/>
              <a:t>Discr</a:t>
            </a:r>
            <a:r>
              <a:rPr lang="en-US" sz="2400" i="1" dirty="0"/>
              <a:t>. Appl. Math.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/>
              <a:t>291:88–98, 2021.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488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AFEE-ED84-3D28-0148-AB333045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825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CD8E-D6DB-A2FA-762C-87C7B76C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CP Bijection Example</a:t>
            </a:r>
          </a:p>
        </p:txBody>
      </p:sp>
      <p:pic>
        <p:nvPicPr>
          <p:cNvPr id="6" name="Content Placeholder 5" descr="A black line drawing of a graph&#10;&#10;Description automatically generated">
            <a:extLst>
              <a:ext uri="{FF2B5EF4-FFF2-40B4-BE49-F238E27FC236}">
                <a16:creationId xmlns:a16="http://schemas.microsoft.com/office/drawing/2014/main" id="{DBFFAF3F-AB65-DCB5-CB78-C8EF0A9EE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756" y="1690687"/>
            <a:ext cx="5201355" cy="49790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ADD5FC-E0BF-C2AC-197E-FD8FFE9CE6D5}"/>
                  </a:ext>
                </a:extLst>
              </p:cNvPr>
              <p:cNvSpPr txBox="1"/>
              <p:nvPr/>
            </p:nvSpPr>
            <p:spPr>
              <a:xfrm>
                <a:off x="7358943" y="2266067"/>
                <a:ext cx="4938183" cy="9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ADD5FC-E0BF-C2AC-197E-FD8FFE9CE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943" y="2266067"/>
                <a:ext cx="4938183" cy="939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C6814D1-AE41-2F68-1AAF-23B7CF220297}"/>
              </a:ext>
            </a:extLst>
          </p:cNvPr>
          <p:cNvSpPr/>
          <p:nvPr/>
        </p:nvSpPr>
        <p:spPr>
          <a:xfrm>
            <a:off x="5497689" y="1783644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C10B0-19AA-361B-2921-4C6716481D3E}"/>
              </a:ext>
            </a:extLst>
          </p:cNvPr>
          <p:cNvSpPr/>
          <p:nvPr/>
        </p:nvSpPr>
        <p:spPr>
          <a:xfrm>
            <a:off x="3855156" y="2895599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2D1886-0E14-D811-3789-E8638EB57A1B}"/>
              </a:ext>
            </a:extLst>
          </p:cNvPr>
          <p:cNvSpPr/>
          <p:nvPr/>
        </p:nvSpPr>
        <p:spPr>
          <a:xfrm>
            <a:off x="5497689" y="2980264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4FD176-171C-1F66-A4BC-F40FB1AB9B0B}"/>
              </a:ext>
            </a:extLst>
          </p:cNvPr>
          <p:cNvSpPr/>
          <p:nvPr/>
        </p:nvSpPr>
        <p:spPr>
          <a:xfrm>
            <a:off x="2997200" y="4044757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DB3578-D335-FC5D-236C-013E5F4EF5C6}"/>
              </a:ext>
            </a:extLst>
          </p:cNvPr>
          <p:cNvSpPr/>
          <p:nvPr/>
        </p:nvSpPr>
        <p:spPr>
          <a:xfrm>
            <a:off x="2173111" y="5139090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6E5644-1370-82F3-F035-FDB0A15E5F1D}"/>
                  </a:ext>
                </a:extLst>
              </p:cNvPr>
              <p:cNvSpPr txBox="1"/>
              <p:nvPr/>
            </p:nvSpPr>
            <p:spPr>
              <a:xfrm>
                <a:off x="1266778" y="6393938"/>
                <a:ext cx="266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6E5644-1370-82F3-F035-FDB0A15E5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78" y="6393938"/>
                <a:ext cx="266701" cy="461665"/>
              </a:xfrm>
              <a:prstGeom prst="rect">
                <a:avLst/>
              </a:prstGeom>
              <a:blipFill>
                <a:blip r:embed="rId4"/>
                <a:stretch>
                  <a:fillRect l="-4545"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48485C8D-4F05-5EFC-0923-BB38624700F1}"/>
              </a:ext>
            </a:extLst>
          </p:cNvPr>
          <p:cNvSpPr/>
          <p:nvPr/>
        </p:nvSpPr>
        <p:spPr>
          <a:xfrm>
            <a:off x="1356783" y="6266762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906456-4691-2A8B-C726-EB2DC791533D}"/>
              </a:ext>
            </a:extLst>
          </p:cNvPr>
          <p:cNvSpPr/>
          <p:nvPr/>
        </p:nvSpPr>
        <p:spPr>
          <a:xfrm>
            <a:off x="2173111" y="6266762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04F6BD-15BA-7E58-42E5-683691A9C009}"/>
              </a:ext>
            </a:extLst>
          </p:cNvPr>
          <p:cNvSpPr/>
          <p:nvPr/>
        </p:nvSpPr>
        <p:spPr>
          <a:xfrm>
            <a:off x="3006372" y="6258472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233283-AD1C-3010-9850-E97CA04FAA5F}"/>
              </a:ext>
            </a:extLst>
          </p:cNvPr>
          <p:cNvSpPr/>
          <p:nvPr/>
        </p:nvSpPr>
        <p:spPr>
          <a:xfrm>
            <a:off x="3839633" y="6258471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9536E8-F3ED-C2B3-C06A-EE2DF9D4F72D}"/>
              </a:ext>
            </a:extLst>
          </p:cNvPr>
          <p:cNvSpPr/>
          <p:nvPr/>
        </p:nvSpPr>
        <p:spPr>
          <a:xfrm>
            <a:off x="4680747" y="6266762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BF916D-D84A-3520-A3C3-65179018A2BF}"/>
              </a:ext>
            </a:extLst>
          </p:cNvPr>
          <p:cNvSpPr/>
          <p:nvPr/>
        </p:nvSpPr>
        <p:spPr>
          <a:xfrm>
            <a:off x="5498916" y="6265481"/>
            <a:ext cx="135466" cy="1354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060A89-28E9-85CE-082D-BF5132061351}"/>
                  </a:ext>
                </a:extLst>
              </p:cNvPr>
              <p:cNvSpPr txBox="1"/>
              <p:nvPr/>
            </p:nvSpPr>
            <p:spPr>
              <a:xfrm>
                <a:off x="2092276" y="6386056"/>
                <a:ext cx="266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060A89-28E9-85CE-082D-BF5132061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76" y="6386056"/>
                <a:ext cx="266701" cy="461665"/>
              </a:xfrm>
              <a:prstGeom prst="rect">
                <a:avLst/>
              </a:prstGeom>
              <a:blipFill>
                <a:blip r:embed="rId5"/>
                <a:stretch>
                  <a:fillRect l="-4545"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3E941E-5C1E-3577-BA0C-17DE512FCAD5}"/>
                  </a:ext>
                </a:extLst>
              </p:cNvPr>
              <p:cNvSpPr txBox="1"/>
              <p:nvPr/>
            </p:nvSpPr>
            <p:spPr>
              <a:xfrm>
                <a:off x="2920860" y="6386056"/>
                <a:ext cx="266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3E941E-5C1E-3577-BA0C-17DE512FC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860" y="6386056"/>
                <a:ext cx="266701" cy="461665"/>
              </a:xfrm>
              <a:prstGeom prst="rect">
                <a:avLst/>
              </a:prstGeom>
              <a:blipFill>
                <a:blip r:embed="rId6"/>
                <a:stretch>
                  <a:fillRect l="-4348" r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A0EE7E-344A-2B1D-418F-E379788DBD70}"/>
                  </a:ext>
                </a:extLst>
              </p:cNvPr>
              <p:cNvSpPr txBox="1"/>
              <p:nvPr/>
            </p:nvSpPr>
            <p:spPr>
              <a:xfrm>
                <a:off x="3738814" y="6386056"/>
                <a:ext cx="266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A0EE7E-344A-2B1D-418F-E379788DB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814" y="6386056"/>
                <a:ext cx="266701" cy="461665"/>
              </a:xfrm>
              <a:prstGeom prst="rect">
                <a:avLst/>
              </a:prstGeom>
              <a:blipFill>
                <a:blip r:embed="rId7"/>
                <a:stretch>
                  <a:fillRect l="-4545"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5CA4D6-B940-7BEE-F3FE-D497C7B6C9CD}"/>
                  </a:ext>
                </a:extLst>
              </p:cNvPr>
              <p:cNvSpPr txBox="1"/>
              <p:nvPr/>
            </p:nvSpPr>
            <p:spPr>
              <a:xfrm>
                <a:off x="4579053" y="6386056"/>
                <a:ext cx="266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5CA4D6-B940-7BEE-F3FE-D497C7B6C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053" y="6386056"/>
                <a:ext cx="266701" cy="461665"/>
              </a:xfrm>
              <a:prstGeom prst="rect">
                <a:avLst/>
              </a:prstGeom>
              <a:blipFill>
                <a:blip r:embed="rId5"/>
                <a:stretch>
                  <a:fillRect l="-4545"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078454-2C41-E01D-78EA-83978ECF0ACE}"/>
                  </a:ext>
                </a:extLst>
              </p:cNvPr>
              <p:cNvSpPr txBox="1"/>
              <p:nvPr/>
            </p:nvSpPr>
            <p:spPr>
              <a:xfrm>
                <a:off x="5422419" y="6393938"/>
                <a:ext cx="266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078454-2C41-E01D-78EA-83978ECF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419" y="6393938"/>
                <a:ext cx="266701" cy="461665"/>
              </a:xfrm>
              <a:prstGeom prst="rect">
                <a:avLst/>
              </a:prstGeom>
              <a:blipFill>
                <a:blip r:embed="rId8"/>
                <a:stretch>
                  <a:fillRect l="-9524" r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9E8212F-469D-2E88-3453-0F876F9A652D}"/>
              </a:ext>
            </a:extLst>
          </p:cNvPr>
          <p:cNvSpPr txBox="1"/>
          <p:nvPr/>
        </p:nvSpPr>
        <p:spPr>
          <a:xfrm>
            <a:off x="2237311" y="5217346"/>
            <a:ext cx="26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59AE039-CF10-8812-D4DE-90B45D8B3F74}"/>
                  </a:ext>
                </a:extLst>
              </p:cNvPr>
              <p:cNvSpPr txBox="1"/>
              <p:nvPr/>
            </p:nvSpPr>
            <p:spPr>
              <a:xfrm>
                <a:off x="3115732" y="4112490"/>
                <a:ext cx="266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59AE039-CF10-8812-D4DE-90B45D8B3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732" y="4112490"/>
                <a:ext cx="266701" cy="461665"/>
              </a:xfrm>
              <a:prstGeom prst="rect">
                <a:avLst/>
              </a:prstGeom>
              <a:blipFill>
                <a:blip r:embed="rId9"/>
                <a:stretch>
                  <a:fillRect l="-4545"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793D50-1CC0-6A29-4740-D523BAD8D842}"/>
                  </a:ext>
                </a:extLst>
              </p:cNvPr>
              <p:cNvSpPr txBox="1"/>
              <p:nvPr/>
            </p:nvSpPr>
            <p:spPr>
              <a:xfrm>
                <a:off x="3922889" y="2963076"/>
                <a:ext cx="266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793D50-1CC0-6A29-4740-D523BAD8D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889" y="2963076"/>
                <a:ext cx="266701" cy="461665"/>
              </a:xfrm>
              <a:prstGeom prst="rect">
                <a:avLst/>
              </a:prstGeom>
              <a:blipFill>
                <a:blip r:embed="rId10"/>
                <a:stretch>
                  <a:fillRect l="-9524" r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B9DB7C-F197-3197-0A82-326649025E92}"/>
                  </a:ext>
                </a:extLst>
              </p:cNvPr>
              <p:cNvSpPr txBox="1"/>
              <p:nvPr/>
            </p:nvSpPr>
            <p:spPr>
              <a:xfrm>
                <a:off x="5633155" y="2966585"/>
                <a:ext cx="266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B9DB7C-F197-3197-0A82-326649025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155" y="2966585"/>
                <a:ext cx="266701" cy="461665"/>
              </a:xfrm>
              <a:prstGeom prst="rect">
                <a:avLst/>
              </a:prstGeom>
              <a:blipFill>
                <a:blip r:embed="rId11"/>
                <a:stretch>
                  <a:fillRect l="-4545"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71880F-D673-72BA-2719-8B7428CE2F71}"/>
                  </a:ext>
                </a:extLst>
              </p:cNvPr>
              <p:cNvSpPr txBox="1"/>
              <p:nvPr/>
            </p:nvSpPr>
            <p:spPr>
              <a:xfrm>
                <a:off x="5597524" y="1801598"/>
                <a:ext cx="421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71880F-D673-72BA-2719-8B7428CE2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24" y="1801598"/>
                <a:ext cx="421218" cy="461665"/>
              </a:xfrm>
              <a:prstGeom prst="rect">
                <a:avLst/>
              </a:prstGeom>
              <a:blipFill>
                <a:blip r:embed="rId12"/>
                <a:stretch>
                  <a:fillRect l="-2941" r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6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5C26-E652-F24F-E921-62FF0D96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CP Bijection Motivation</a:t>
            </a:r>
          </a:p>
        </p:txBody>
      </p:sp>
      <p:pic>
        <p:nvPicPr>
          <p:cNvPr id="23" name="Picture 22" descr="A table of numbers with text&#10;&#10;Description automatically generated with medium confidence">
            <a:extLst>
              <a:ext uri="{FF2B5EF4-FFF2-40B4-BE49-F238E27FC236}">
                <a16:creationId xmlns:a16="http://schemas.microsoft.com/office/drawing/2014/main" id="{1C1D6537-F11A-22F3-8EC2-6C4609245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909335" y="1001695"/>
            <a:ext cx="6373330" cy="58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6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A2C7-1EA1-985E-F27D-83B9725B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CP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CC707-48D6-E59D-24C5-8160C8A0A1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/>
                  <a:t>rank</a:t>
                </a:r>
                <a:r>
                  <a:rPr lang="en-US" dirty="0"/>
                  <a:t> of a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/>
                  <a:t>: the positive </a:t>
                </a:r>
                <a:r>
                  <a:rPr lang="en-US" dirty="0"/>
                  <a:t>integer that the tree maps to under the CP bijection.</a:t>
                </a:r>
                <a:r>
                  <a:rPr lang="en-US" b="0" dirty="0"/>
                  <a:t> </a:t>
                </a:r>
              </a:p>
              <a:p>
                <a:r>
                  <a:rPr lang="en-US" dirty="0"/>
                  <a:t>Rosenberg (2021, Discrete Applied Mathematics 291: 88-98) finds the </a:t>
                </a:r>
                <a:r>
                  <a:rPr lang="en-US" i="1" dirty="0"/>
                  <a:t>minimal</a:t>
                </a:r>
                <a:r>
                  <a:rPr lang="en-US" dirty="0"/>
                  <a:t> and </a:t>
                </a:r>
                <a:r>
                  <a:rPr lang="en-US" i="1" dirty="0"/>
                  <a:t>maximal</a:t>
                </a:r>
                <a:r>
                  <a:rPr lang="en-US" dirty="0"/>
                  <a:t> CP rank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leaves in the bifurcating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</a:t>
                </a:r>
                <a:r>
                  <a:rPr lang="en-US" i="1" dirty="0"/>
                  <a:t> </a:t>
                </a:r>
                <a:r>
                  <a:rPr lang="en-US" dirty="0"/>
                  <a:t>2).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CC707-48D6-E59D-24C5-8160C8A0A1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3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462CBF-CB1E-9B25-AEEC-9008739478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Minimal &amp; Maximal CP rank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462CBF-CB1E-9B25-AEEC-900873947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6B9404-C2B1-16E5-D6B4-7DC0AA983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denotes the minimal CP rank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leaves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denotes maximal CP rank on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leaves, then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6B9404-C2B1-16E5-D6B4-7DC0AA983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math equation with a plus and n and n&#10;&#10;Description automatically generated">
            <a:extLst>
              <a:ext uri="{FF2B5EF4-FFF2-40B4-BE49-F238E27FC236}">
                <a16:creationId xmlns:a16="http://schemas.microsoft.com/office/drawing/2014/main" id="{D4D3DF2B-3760-5F29-79CE-91E8BACBF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27" y="2992980"/>
            <a:ext cx="7658100" cy="1352550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5A65446-63D6-59BF-956C-D07C04D75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281" y="4480467"/>
            <a:ext cx="6041391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BE14ED6-65B2-E87D-2146-435B9AF10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first few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1, 2, 3, 4, 6,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7, 10, 11, 20, 22, 28, 29, 53, 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56, 66, 67, 202, 211, 252, 254, 401, 407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(</a:t>
                </a:r>
                <a:r>
                  <a:rPr lang="en-US" b="1" dirty="0"/>
                  <a:t>OEIS A354970</a:t>
                </a:r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The first few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1, 2, 3, 5, 12, 68, 2280,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2598062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(</a:t>
                </a:r>
                <a:r>
                  <a:rPr lang="en-US" b="1" dirty="0"/>
                  <a:t>OEIS A108225</a:t>
                </a:r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BE14ED6-65B2-E87D-2146-435B9AF10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787D272E-DAA6-7716-BBDF-296B5F28CB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Minimal &amp; Maximal CP rank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787D272E-DAA6-7716-BBDF-296B5F28CB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9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45633</TotalTime>
  <Words>1963</Words>
  <Application>Microsoft Macintosh PowerPoint</Application>
  <PresentationFormat>Widescreen</PresentationFormat>
  <Paragraphs>284</Paragraphs>
  <Slides>48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Office Theme</vt:lpstr>
      <vt:lpstr>Periodic behavior of the minimal Colijn-Plazzotta rank for trees with a fixed number of leaves</vt:lpstr>
      <vt:lpstr>PowerPoint Presentation</vt:lpstr>
      <vt:lpstr>Unlabeled Rooted Binary Trees</vt:lpstr>
      <vt:lpstr>Colijn-Plazzotta (CP) Bijection</vt:lpstr>
      <vt:lpstr>CP Bijection Example</vt:lpstr>
      <vt:lpstr>CP Bijection Motivation</vt:lpstr>
      <vt:lpstr>CP Rank</vt:lpstr>
      <vt:lpstr>Minimal &amp; Maximal CP rank for k=2</vt:lpstr>
      <vt:lpstr>Minimal &amp; Maximal CP rank for k=2</vt:lpstr>
      <vt:lpstr>Asymptotics of a_n and b_n for k=2</vt:lpstr>
      <vt:lpstr>PowerPoint Presentation</vt:lpstr>
      <vt:lpstr>Divide-and-conquer recurrences</vt:lpstr>
      <vt:lpstr>a_n as a divide-and-conquer recurrence</vt:lpstr>
      <vt:lpstr>Writing a_n as a divide-and-conquer recurrence </vt:lpstr>
      <vt:lpstr>Applying Hwang et al. 2017</vt:lpstr>
      <vt:lpstr>Applying Hwang et al. 2017</vt:lpstr>
      <vt:lpstr>Closed formula for a_n</vt:lpstr>
      <vt:lpstr>Asymptotics of a_n</vt:lpstr>
      <vt:lpstr>Plotting an approximation of 2^(P(t))</vt:lpstr>
      <vt:lpstr>Plot of an approximation of 2^(P(t))</vt:lpstr>
      <vt:lpstr>PowerPoint Presentation</vt:lpstr>
      <vt:lpstr>Lower Bound on Exponential Order</vt:lpstr>
      <vt:lpstr>Plan of Attack</vt:lpstr>
      <vt:lpstr>Essential Lemmas </vt:lpstr>
      <vt:lpstr>Essential Lemmas prove inequality</vt:lpstr>
      <vt:lpstr>Proof of Lemma 1</vt:lpstr>
      <vt:lpstr>Proof of Lemma 1</vt:lpstr>
      <vt:lpstr>Proof of Lemma 1</vt:lpstr>
      <vt:lpstr>Proof of Lemma 1</vt:lpstr>
      <vt:lpstr>Proof of Lemma 2</vt:lpstr>
      <vt:lpstr>Proof of Lemma 2</vt:lpstr>
      <vt:lpstr>PowerPoint Presentation</vt:lpstr>
      <vt:lpstr>Plot of an approximation of 2^(P(t))</vt:lpstr>
      <vt:lpstr>Upper Bound on Exponential Order</vt:lpstr>
      <vt:lpstr>Lemmas 4 &amp; 5</vt:lpstr>
      <vt:lpstr>Lemmas 4 &amp; 5 imply inequality</vt:lpstr>
      <vt:lpstr>Lemmas 4 &amp; 5 imply inequality</vt:lpstr>
      <vt:lpstr>PowerPoint Presentation</vt:lpstr>
      <vt:lpstr>Mean Exponential Order</vt:lpstr>
      <vt:lpstr>Bounding the mean Exponential Order</vt:lpstr>
      <vt:lpstr>PowerPoint Presentation</vt:lpstr>
      <vt:lpstr>Conclusion</vt:lpstr>
      <vt:lpstr>Conclusion</vt:lpstr>
      <vt:lpstr>Conclusion</vt:lpstr>
      <vt:lpstr>Conclusion</vt:lpstr>
      <vt:lpstr>Acknowledgements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JMM 2023 Presentation</dc:title>
  <dc:creator>Michael Robert Doboli</dc:creator>
  <cp:lastModifiedBy>Michael Robert Doboli</cp:lastModifiedBy>
  <cp:revision>28</cp:revision>
  <dcterms:created xsi:type="dcterms:W3CDTF">2023-12-09T07:52:09Z</dcterms:created>
  <dcterms:modified xsi:type="dcterms:W3CDTF">2024-06-18T15:00:13Z</dcterms:modified>
</cp:coreProperties>
</file>